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9" r:id="rId4"/>
    <p:sldId id="282" r:id="rId5"/>
    <p:sldId id="260" r:id="rId6"/>
  </p:sldIdLst>
  <p:sldSz cx="7556500" cy="10439400"/>
  <p:notesSz cx="7556500" cy="10439400"/>
  <p:embeddedFontLst>
    <p:embeddedFont>
      <p:font typeface="Montserrat Light" panose="020B0604020202020204" charset="-52"/>
      <p:regular r:id="rId8"/>
      <p:italic r:id="rId9"/>
    </p:embeddedFon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Pro Black" panose="02000903040000020004" charset="0"/>
      <p:regular r:id="rId18"/>
      <p:italic r:id="rId19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6E4B"/>
    <a:srgbClr val="2B2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48702-DBBE-42EE-B807-44D916211C1A}" v="503" dt="2022-06-17T13:04:44.243"/>
    <p1510:client id="{81F6AE0D-6844-4930-A64A-E5AA39D6B0C1}" v="16" dt="2022-06-17T10:30:05.672"/>
    <p1510:client id="{C9BA1047-A496-4819-B445-A1A4A9ACCD96}" v="2112" dt="2022-06-17T11:56:34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8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ECF9-D8C8-4D0E-BCA1-16A15DC3E9A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04925"/>
            <a:ext cx="25495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24438"/>
            <a:ext cx="6045200" cy="4110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79AD-8A08-4165-9800-83AF62F7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79AD-8A08-4165-9800-83AF62F7DA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36214"/>
            <a:ext cx="6423025" cy="2192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46064"/>
            <a:ext cx="5289550" cy="260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0" y="9551286"/>
            <a:ext cx="7016499" cy="6453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86924" y="9720337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299"/>
                </a:lnTo>
              </a:path>
            </a:pathLst>
          </a:custGeom>
          <a:ln w="9524">
            <a:solidFill>
              <a:srgbClr val="8F9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999" y="809999"/>
            <a:ext cx="6476500" cy="6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800" y="1922595"/>
            <a:ext cx="6504899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680" y="9770931"/>
            <a:ext cx="311150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708642"/>
            <a:ext cx="173799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23118" b="6646"/>
          <a:stretch/>
        </p:blipFill>
        <p:spPr bwMode="auto">
          <a:xfrm>
            <a:off x="501650" y="962802"/>
            <a:ext cx="6629400" cy="472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27300" y="5974529"/>
            <a:ext cx="336257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0" dirty="0">
                <a:solidFill>
                  <a:srgbClr val="2C2E3E"/>
                </a:solidFill>
                <a:latin typeface="Montserrat Light"/>
                <a:cs typeface="Montserrat Light"/>
              </a:rPr>
              <a:t>Стоимость</a:t>
            </a:r>
            <a:r>
              <a:rPr lang="ru-RU" sz="1200" spc="-80" dirty="0">
                <a:solidFill>
                  <a:srgbClr val="2C2E3E"/>
                </a:solidFill>
                <a:latin typeface="Montserrat Light"/>
                <a:cs typeface="Montserrat Light"/>
              </a:rPr>
              <a:t>  комплектации "Силовой каркас" *</a:t>
            </a:r>
            <a:endParaRPr lang="ru-RU" sz="1200" dirty="0">
              <a:solidFill>
                <a:srgbClr val="2C2E3E"/>
              </a:solidFill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492688"/>
            <a:ext cx="364874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</a:rPr>
              <a:t>Стоимость комплектации "Теплый контур" **</a:t>
            </a:r>
            <a:endParaRPr lang="ru-RU" sz="1200" spc="-50" dirty="0">
              <a:latin typeface="Montserra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7033275"/>
            <a:ext cx="325095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Брус, мм</a:t>
            </a:r>
            <a:endParaRPr lang="ru-RU" sz="1200" spc="-25" dirty="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20" y="7552045"/>
            <a:ext cx="2924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 err="1">
                <a:latin typeface="Montserrat Light" panose="00000400000000000000" pitchFamily="2" charset="-52"/>
                <a:cs typeface="Montserrat Light"/>
              </a:rPr>
              <a:t>Площадь</a:t>
            </a: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8078295"/>
            <a:ext cx="2790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Площадь с террасой,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7050" y="5974529"/>
            <a:ext cx="1425952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>
                <a:latin typeface="Montserrat"/>
              </a:rPr>
              <a:t>о</a:t>
            </a:r>
            <a:r>
              <a:rPr lang="ru-RU" sz="1200" b="1" dirty="0" smtClean="0">
                <a:latin typeface="Montserrat"/>
              </a:rPr>
              <a:t>т </a:t>
            </a:r>
            <a:r>
              <a:rPr lang="en-US" sz="1200" b="1" dirty="0" smtClean="0">
                <a:latin typeface="Montserrat"/>
              </a:rPr>
              <a:t>4 </a:t>
            </a:r>
            <a:r>
              <a:rPr lang="en-US" sz="1200" b="1" dirty="0">
                <a:latin typeface="Montserrat"/>
              </a:rPr>
              <a:t>245 000</a:t>
            </a: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 </a:t>
            </a:r>
            <a:r>
              <a:rPr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руб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.</a:t>
            </a:r>
            <a:endParaRPr lang="ru-RU" sz="12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6050" y="6492689"/>
            <a:ext cx="180720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о</a:t>
            </a:r>
            <a:r>
              <a:rPr lang="ru-RU" sz="1200" b="1" spc="-25" dirty="0" smtClean="0">
                <a:solidFill>
                  <a:srgbClr val="2C2E3E"/>
                </a:solidFill>
                <a:latin typeface="Montserrat"/>
                <a:cs typeface="Montserrat"/>
              </a:rPr>
              <a:t>т 18 480 000 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руб.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703" y="7033741"/>
            <a:ext cx="2329654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 smtClean="0">
                <a:latin typeface="Montserrat"/>
                <a:cs typeface="Montserrat"/>
              </a:rPr>
              <a:t>230х230</a:t>
            </a:r>
            <a:endParaRPr sz="1200" b="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2242" y="7551880"/>
            <a:ext cx="610453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132,04</a:t>
            </a:r>
            <a:endParaRPr sz="1200" b="1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6970" y="8047168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210,95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50" y="6354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450" y="68812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450" y="74074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450" y="79337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450" y="8459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7300" y="322322"/>
            <a:ext cx="2668270" cy="2692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40" dirty="0">
                <a:solidFill>
                  <a:srgbClr val="8F95AB"/>
                </a:solidFill>
                <a:latin typeface="Montserrat Light"/>
                <a:cs typeface="Montserrat Light"/>
              </a:rPr>
              <a:t>Типовой </a:t>
            </a:r>
            <a:r>
              <a:rPr sz="1600" b="0" spc="-10" dirty="0" err="1" smtClean="0">
                <a:solidFill>
                  <a:srgbClr val="8F95AB"/>
                </a:solidFill>
                <a:latin typeface="Montserrat Light"/>
                <a:cs typeface="Montserrat Light"/>
              </a:rPr>
              <a:t>проект</a:t>
            </a:r>
            <a:r>
              <a:rPr lang="ru-RU" sz="1600" b="0" spc="-10" dirty="0" smtClean="0">
                <a:solidFill>
                  <a:srgbClr val="8F95AB"/>
                </a:solidFill>
                <a:latin typeface="Montserrat Light"/>
                <a:cs typeface="Montserrat Light"/>
              </a:rPr>
              <a:t> «Даллас»</a:t>
            </a:r>
            <a:endParaRPr sz="1600" dirty="0" err="1">
              <a:latin typeface="Montserrat Light"/>
              <a:cs typeface="Montserrat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99" y="4980249"/>
            <a:ext cx="1332800" cy="548868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778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400"/>
              </a:spcBef>
            </a:pPr>
            <a:endParaRPr lang="ru-RU" sz="2400" dirty="0">
              <a:latin typeface="Montserrat"/>
              <a:cs typeface="Montserrat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="" xmlns:a16="http://schemas.microsoft.com/office/drawing/2014/main" id="{5746DAD8-A345-4F70-87E4-70F6BF61185B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>
            <a:extLst>
              <a:ext uri="{FF2B5EF4-FFF2-40B4-BE49-F238E27FC236}">
                <a16:creationId xmlns="" xmlns:a16="http://schemas.microsoft.com/office/drawing/2014/main" id="{A5C719C4-7885-4A9B-9A1C-28D9FD2805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=""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"Даллас"</a:t>
            </a:r>
            <a:endParaRPr spc="-10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E3EB4CBC-B1C2-48BA-99E2-B78A0BE0D1B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DD3A4CE-E600-40C9-AD18-F1432C0C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0271881-F72C-40DA-B26C-A4D06D31A6DF}"/>
              </a:ext>
            </a:extLst>
          </p:cNvPr>
          <p:cNvSpPr txBox="1"/>
          <p:nvPr/>
        </p:nvSpPr>
        <p:spPr>
          <a:xfrm>
            <a:off x="540451" y="5089801"/>
            <a:ext cx="1332800" cy="369332"/>
          </a:xfrm>
          <a:prstGeom prst="rect">
            <a:avLst/>
          </a:prstGeom>
          <a:solidFill>
            <a:srgbClr val="896E4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/>
                <a:cs typeface="Gotham Pro Black"/>
              </a:rPr>
              <a:t>ДАЛЛАС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="" xmlns:a16="http://schemas.microsoft.com/office/drawing/2014/main" id="{0A1F416F-CE50-F2C2-0E03-9986032B99F5}"/>
              </a:ext>
            </a:extLst>
          </p:cNvPr>
          <p:cNvSpPr txBox="1"/>
          <p:nvPr/>
        </p:nvSpPr>
        <p:spPr>
          <a:xfrm>
            <a:off x="526873" y="8622651"/>
            <a:ext cx="2790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Количество машин для транспортировки</a:t>
            </a:r>
            <a:endParaRPr lang="ru-RU" sz="1200" dirty="0">
              <a:solidFill>
                <a:srgbClr val="000000"/>
              </a:solidFill>
              <a:latin typeface="Montserrat Light"/>
              <a:cs typeface="Gotham Pro Black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="" xmlns:a16="http://schemas.microsoft.com/office/drawing/2014/main" id="{D8464399-9005-0BD5-EDE7-CB39AB1C8F7B}"/>
              </a:ext>
            </a:extLst>
          </p:cNvPr>
          <p:cNvSpPr txBox="1"/>
          <p:nvPr/>
        </p:nvSpPr>
        <p:spPr>
          <a:xfrm>
            <a:off x="6502724" y="8591524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2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="" xmlns:a16="http://schemas.microsoft.com/office/drawing/2014/main" id="{7B9680A5-6B47-CA15-6341-1198C5D1649C}"/>
              </a:ext>
            </a:extLst>
          </p:cNvPr>
          <p:cNvSpPr/>
          <p:nvPr/>
        </p:nvSpPr>
        <p:spPr>
          <a:xfrm>
            <a:off x="540014" y="913495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00" y="1922595"/>
            <a:ext cx="6466205" cy="495045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4450">
              <a:lnSpc>
                <a:spcPct val="114999"/>
              </a:lnSpc>
              <a:spcBef>
                <a:spcPts val="100"/>
              </a:spcBef>
            </a:pPr>
            <a:r>
              <a:rPr lang="ru-RU" sz="1400" spc="-10" dirty="0" smtClean="0">
                <a:latin typeface="Montserrat Light"/>
              </a:rPr>
              <a:t>Одноэтажный </a:t>
            </a:r>
            <a:r>
              <a:rPr lang="ru-RU" sz="1400" spc="-10" dirty="0">
                <a:latin typeface="Montserrat Light"/>
              </a:rPr>
              <a:t>дом в линейке </a:t>
            </a:r>
            <a:r>
              <a:rPr lang="ru-RU" sz="1400" spc="-10" dirty="0" smtClean="0">
                <a:latin typeface="Montserrat Light"/>
              </a:rPr>
              <a:t>Timber Frame</a:t>
            </a:r>
            <a:r>
              <a:rPr lang="ru-RU" sz="1400" spc="-10" dirty="0">
                <a:latin typeface="Montserrat Light"/>
              </a:rPr>
              <a:t>, который подойдёт как пожилым людям, так и молодой семье с детьми. В доме запроектировано две просторные спальни с собственными санузлами, так же проектом предусмотрен санузел, доступный всем членам семьи. Учитывая наличие трёх санузлов в доме, он может использоваться в гостиничной сфере. Просторный холл служит не только транзитным помещением, также в нем, в канун нового года можно будет установить красивую ель. Пространство холла освещается зенитным фонарем, который является не только функциональным элементом, но и является архитектурной </a:t>
            </a:r>
            <a:r>
              <a:rPr lang="ru-RU" sz="1400" spc="-10" dirty="0" err="1">
                <a:latin typeface="Montserrat Light"/>
              </a:rPr>
              <a:t>доменантой</a:t>
            </a:r>
            <a:r>
              <a:rPr lang="ru-RU" sz="1400" spc="-10" dirty="0">
                <a:latin typeface="Montserrat Light"/>
              </a:rPr>
              <a:t> на фасаде. Гостиная, столовая и кухня обращены во двор и имеют единое остекление. По желанию заказчика зона кухни может быть отделена перегородкой. В гостиной может быть устроен камин. По замыслу архитектора пространство гостиной-столовой-кухни не будет иметь потолка, что позволит хозяевам и гостям любоваться красотой массивного каркаса выполненного по технологии </a:t>
            </a:r>
            <a:r>
              <a:rPr lang="ru-RU" sz="1400" spc="-10" dirty="0" smtClean="0">
                <a:latin typeface="Montserrat Light"/>
              </a:rPr>
              <a:t>Timber Frame</a:t>
            </a:r>
            <a:r>
              <a:rPr lang="ru-RU" sz="1400" spc="-10" dirty="0">
                <a:latin typeface="Montserrat Light"/>
              </a:rPr>
              <a:t>. В теплый период года терраса может быть использована для семейных завтраков или ужинов, дверь между гостиной и террасой обеспечивает прямой доступ на нее. Также через террасу можно оказаться сразу в саду.</a:t>
            </a:r>
            <a:endParaRPr lang="ru-RU" sz="1400" dirty="0">
              <a:latin typeface="Montserra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99" y="7772281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2857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254" y="7962900"/>
            <a:ext cx="3463925" cy="8667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600" b="0" dirty="0" err="1">
                <a:latin typeface="Montserrat Light"/>
                <a:cs typeface="Montserrat Light"/>
              </a:rPr>
              <a:t>Заказывайте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lang="ru-RU" sz="1600" dirty="0">
                <a:latin typeface="Montserrat Light"/>
                <a:cs typeface="Montserrat Light"/>
              </a:rPr>
              <a:t>проект и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уже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spc="-10" dirty="0" err="1">
                <a:latin typeface="Montserrat Light"/>
                <a:cs typeface="Montserrat Light"/>
              </a:rPr>
              <a:t>через</a:t>
            </a:r>
            <a:r>
              <a:rPr sz="1600" b="0" spc="-10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несколько</a:t>
            </a:r>
            <a:r>
              <a:rPr sz="1600" b="0" spc="-40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месяцев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вы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10" dirty="0" err="1">
                <a:latin typeface="Montserrat Light"/>
                <a:cs typeface="Montserrat Light"/>
              </a:rPr>
              <a:t>заедете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50" dirty="0">
                <a:latin typeface="Montserrat Light"/>
                <a:cs typeface="Montserrat Light"/>
              </a:rPr>
              <a:t>в </a:t>
            </a:r>
            <a:r>
              <a:rPr sz="1600" b="0" dirty="0" err="1">
                <a:latin typeface="Montserrat Light"/>
                <a:cs typeface="Montserrat Light"/>
              </a:rPr>
              <a:t>собственный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уютный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20" dirty="0" err="1">
                <a:latin typeface="Montserrat Light"/>
                <a:cs typeface="Montserrat Light"/>
              </a:rPr>
              <a:t>дом</a:t>
            </a:r>
            <a:r>
              <a:rPr sz="1600" b="0" spc="-20" dirty="0">
                <a:latin typeface="Montserrat Light"/>
                <a:cs typeface="Montserrat Light"/>
              </a:rPr>
              <a:t>.</a:t>
            </a:r>
            <a:endParaRPr sz="1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799" y="90248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952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999" y="809999"/>
            <a:ext cx="2479040" cy="691515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3716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Описание</a:t>
            </a:r>
          </a:p>
        </p:txBody>
      </p:sp>
      <p:sp>
        <p:nvSpPr>
          <p:cNvPr id="9" name="object 18">
            <a:extLst>
              <a:ext uri="{FF2B5EF4-FFF2-40B4-BE49-F238E27FC236}">
                <a16:creationId xmlns="" xmlns:a16="http://schemas.microsoft.com/office/drawing/2014/main" id="{25320724-5F59-4E03-8993-2F8FD7723EF8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="" xmlns:a16="http://schemas.microsoft.com/office/drawing/2014/main" id="{A6018BB9-8DDA-4978-99EF-7205CB7D40A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2ABBFBA-7BB3-4CD3-B8F8-5494206A4F15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89D638-F95D-4B27-A71E-6EB8E61EB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="" xmlns:a16="http://schemas.microsoft.com/office/drawing/2014/main" id="{D9CBDDA3-5352-64F3-B1C3-BC71CE2AEF4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"Даллас"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=""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="" xmlns:a16="http://schemas.microsoft.com/office/drawing/2014/main" id="{A9021435-E389-4E4A-A230-54D9CEA79C7E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="" xmlns:a16="http://schemas.microsoft.com/office/drawing/2014/main" id="{B32D1230-8814-4390-989C-AB706372161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58A3E6B-8FBE-4B55-A000-1417D0AFF88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F19CD7-E80D-4608-8A26-0528AD025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="" xmlns:a16="http://schemas.microsoft.com/office/drawing/2014/main" id="{DBE11BB7-0A8E-9E2B-38ED-617447F365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"Даллас"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6806" r="15006" b="7696"/>
          <a:stretch/>
        </p:blipFill>
        <p:spPr bwMode="auto">
          <a:xfrm>
            <a:off x="0" y="1257301"/>
            <a:ext cx="7556500" cy="619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8" b="11960"/>
          <a:stretch/>
        </p:blipFill>
        <p:spPr bwMode="auto">
          <a:xfrm>
            <a:off x="717164" y="985568"/>
            <a:ext cx="6393302" cy="362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5188149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Гостиная</a:t>
            </a:r>
            <a:endParaRPr lang="ru-RU" sz="1074" dirty="0" err="1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607446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Холл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6980890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8066FD3-6E5E-458B-8ACB-6830DF048C06}"/>
              </a:ext>
            </a:extLst>
          </p:cNvPr>
          <p:cNvSpPr txBox="1"/>
          <p:nvPr/>
        </p:nvSpPr>
        <p:spPr>
          <a:xfrm>
            <a:off x="639111" y="7439048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Спальня 1 и 2</a:t>
            </a:r>
            <a:endParaRPr lang="en-US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537343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D8694B9F-B396-4F85-A732-1C65775C4D56}"/>
              </a:ext>
            </a:extLst>
          </p:cNvPr>
          <p:cNvCxnSpPr>
            <a:cxnSpLocks/>
          </p:cNvCxnSpPr>
          <p:nvPr/>
        </p:nvCxnSpPr>
        <p:spPr>
          <a:xfrm>
            <a:off x="695909" y="5979216"/>
            <a:ext cx="620654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642738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880579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7332842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3420F8C-F2A5-44B2-92DE-16DBE88E40D0}"/>
              </a:ext>
            </a:extLst>
          </p:cNvPr>
          <p:cNvSpPr txBox="1"/>
          <p:nvPr/>
        </p:nvSpPr>
        <p:spPr>
          <a:xfrm>
            <a:off x="648178" y="5646449"/>
            <a:ext cx="4238467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Кухня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5210501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3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5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F30C7C95-32A9-4CC6-B9AA-4DB23B6E82B1}"/>
              </a:ext>
            </a:extLst>
          </p:cNvPr>
          <p:cNvCxnSpPr>
            <a:cxnSpLocks/>
          </p:cNvCxnSpPr>
          <p:nvPr/>
        </p:nvCxnSpPr>
        <p:spPr>
          <a:xfrm>
            <a:off x="726965" y="7787125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6534283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Тамбур </a:t>
            </a:r>
          </a:p>
        </p:txBody>
      </p:sp>
      <p:sp>
        <p:nvSpPr>
          <p:cNvPr id="67" name="object 18">
            <a:extLst>
              <a:ext uri="{FF2B5EF4-FFF2-40B4-BE49-F238E27FC236}">
                <a16:creationId xmlns=""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EB788A2-FD66-48E0-9993-49A26E606E21}"/>
              </a:ext>
            </a:extLst>
          </p:cNvPr>
          <p:cNvSpPr txBox="1"/>
          <p:nvPr/>
        </p:nvSpPr>
        <p:spPr>
          <a:xfrm>
            <a:off x="639111" y="4811222"/>
            <a:ext cx="4795082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Терраса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8D5107-BD28-4641-9564-61EE3D540C93}"/>
              </a:ext>
            </a:extLst>
          </p:cNvPr>
          <p:cNvSpPr txBox="1"/>
          <p:nvPr/>
        </p:nvSpPr>
        <p:spPr>
          <a:xfrm>
            <a:off x="639111" y="7893530"/>
            <a:ext cx="4779398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Техническое помещение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EB4E027-1A43-4B07-B773-E7412D3B0655}"/>
              </a:ext>
            </a:extLst>
          </p:cNvPr>
          <p:cNvSpPr txBox="1"/>
          <p:nvPr/>
        </p:nvSpPr>
        <p:spPr>
          <a:xfrm>
            <a:off x="639111" y="8334969"/>
            <a:ext cx="4803063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 err="1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Дровенник</a:t>
            </a:r>
            <a:endParaRPr lang="ru-RU" sz="1050" dirty="0" err="1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9CC7192B-2017-4C9D-BAFF-F921F08591C9}"/>
              </a:ext>
            </a:extLst>
          </p:cNvPr>
          <p:cNvCxnSpPr>
            <a:cxnSpLocks/>
          </p:cNvCxnSpPr>
          <p:nvPr/>
        </p:nvCxnSpPr>
        <p:spPr>
          <a:xfrm>
            <a:off x="705113" y="5101533"/>
            <a:ext cx="622452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45345ED9-11B7-4196-94C2-67DDAAA17423}"/>
              </a:ext>
            </a:extLst>
          </p:cNvPr>
          <p:cNvCxnSpPr>
            <a:cxnSpLocks/>
          </p:cNvCxnSpPr>
          <p:nvPr/>
        </p:nvCxnSpPr>
        <p:spPr>
          <a:xfrm>
            <a:off x="695909" y="8236193"/>
            <a:ext cx="623373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C58DDD7E-78CE-46A8-8A1B-0F8EBF426EE5}"/>
              </a:ext>
            </a:extLst>
          </p:cNvPr>
          <p:cNvCxnSpPr>
            <a:cxnSpLocks/>
          </p:cNvCxnSpPr>
          <p:nvPr/>
        </p:nvCxnSpPr>
        <p:spPr>
          <a:xfrm>
            <a:off x="693132" y="8688456"/>
            <a:ext cx="6236508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AB61E8C-0A74-4074-960C-D7C912A6915C}"/>
              </a:ext>
            </a:extLst>
          </p:cNvPr>
          <p:cNvSpPr txBox="1"/>
          <p:nvPr/>
        </p:nvSpPr>
        <p:spPr>
          <a:xfrm>
            <a:off x="630343" y="8795435"/>
            <a:ext cx="4803063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Крыльцо</a:t>
            </a:r>
            <a:endParaRPr lang="ru-RU" sz="1074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FA19E94-534F-4414-ABCD-E80D5FBDE709}"/>
              </a:ext>
            </a:extLst>
          </p:cNvPr>
          <p:cNvSpPr txBox="1"/>
          <p:nvPr/>
        </p:nvSpPr>
        <p:spPr>
          <a:xfrm>
            <a:off x="5540831" y="5634067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6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606781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14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652395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b="1" dirty="0">
                <a:solidFill>
                  <a:srgbClr val="333333"/>
                </a:solidFill>
                <a:latin typeface="Montserrat"/>
                <a:cs typeface="Gotham Pro Black"/>
              </a:rPr>
              <a:t>5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6963684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b="1" dirty="0">
                <a:solidFill>
                  <a:srgbClr val="333333"/>
                </a:solidFill>
                <a:latin typeface="Montserrat"/>
                <a:cs typeface="Gotham Pro Black"/>
              </a:rPr>
              <a:t>5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F3C6C57-BDE4-48E3-A96F-7786133AC97D}"/>
              </a:ext>
            </a:extLst>
          </p:cNvPr>
          <p:cNvSpPr txBox="1"/>
          <p:nvPr/>
        </p:nvSpPr>
        <p:spPr>
          <a:xfrm>
            <a:off x="5421798" y="7429399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20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279AE6F-2027-409A-95B8-E434AE8D36D4}"/>
              </a:ext>
            </a:extLst>
          </p:cNvPr>
          <p:cNvSpPr txBox="1"/>
          <p:nvPr/>
        </p:nvSpPr>
        <p:spPr>
          <a:xfrm>
            <a:off x="5421798" y="481012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4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3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D6E86063-32E7-4846-AB65-D9FF7DC4D014}"/>
              </a:ext>
            </a:extLst>
          </p:cNvPr>
          <p:cNvSpPr txBox="1"/>
          <p:nvPr/>
        </p:nvSpPr>
        <p:spPr>
          <a:xfrm>
            <a:off x="5421798" y="788227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b="1" dirty="0">
                <a:solidFill>
                  <a:srgbClr val="333333"/>
                </a:solidFill>
                <a:latin typeface="Montserrat"/>
                <a:cs typeface="Gotham Pro Black"/>
              </a:rPr>
              <a:t>4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8ECD350-918A-4693-8380-865E5D325B8E}"/>
              </a:ext>
            </a:extLst>
          </p:cNvPr>
          <p:cNvSpPr txBox="1"/>
          <p:nvPr/>
        </p:nvSpPr>
        <p:spPr>
          <a:xfrm>
            <a:off x="5438724" y="831657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14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CF6F8597-07F7-4D02-A808-42270E50D998}"/>
              </a:ext>
            </a:extLst>
          </p:cNvPr>
          <p:cNvSpPr txBox="1"/>
          <p:nvPr/>
        </p:nvSpPr>
        <p:spPr>
          <a:xfrm>
            <a:off x="5429659" y="8784433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16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="" xmlns:a16="http://schemas.microsoft.com/office/drawing/2014/main" id="{8FFEB972-CFF3-4F97-AA2F-26CF80AEEC94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="" xmlns:a16="http://schemas.microsoft.com/office/drawing/2014/main" id="{CBE97EEE-0586-4638-8B13-266C47468A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0DBAD4D3-5CC7-4119-A1B1-51A98688304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49ACDF0F-5C70-4DEE-B568-5B6FBB45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="" xmlns:a16="http://schemas.microsoft.com/office/drawing/2014/main" id="{75491F5E-EDAB-ACD2-B84A-244C3ACB38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"Даллас"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9" y="809999"/>
            <a:ext cx="6480175" cy="522579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8224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435"/>
              </a:spcBef>
            </a:pPr>
            <a:endParaRPr sz="22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50" y="383083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250" y="2435216"/>
            <a:ext cx="1846907" cy="4565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</a:rPr>
              <a:t>* Силовой Каркас</a:t>
            </a:r>
            <a:endParaRPr lang="ru-RU" sz="1400" dirty="0">
              <a:latin typeface="Montserrat Light"/>
            </a:endParaRPr>
          </a:p>
          <a:p>
            <a:pPr marL="12700">
              <a:spcBef>
                <a:spcPts val="100"/>
              </a:spcBef>
            </a:pPr>
            <a:endParaRPr lang="ru-RU" sz="1400" spc="-10" dirty="0">
              <a:latin typeface="Montserrat Light"/>
              <a:cs typeface="Montserrat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7050" y="2435247"/>
            <a:ext cx="3110255" cy="13183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Изготовление и монтаж силового каркаса из массива соснового бруса, выполненный по технологии </a:t>
            </a:r>
            <a:r>
              <a:rPr lang="af-ZA" sz="1400" b="1" dirty="0" smtClean="0">
                <a:latin typeface="Montserrat Light"/>
              </a:rPr>
              <a:t>Timber</a:t>
            </a:r>
            <a:r>
              <a:rPr lang="ru-RU" sz="1400" b="1" dirty="0" smtClean="0">
                <a:latin typeface="Montserrat Light"/>
              </a:rPr>
              <a:t> </a:t>
            </a:r>
            <a:r>
              <a:rPr lang="af-ZA" sz="1400" b="1" dirty="0" smtClean="0">
                <a:latin typeface="Montserrat Light"/>
              </a:rPr>
              <a:t>Frame</a:t>
            </a:r>
            <a:r>
              <a:rPr lang="af-ZA" sz="1400" b="1" dirty="0">
                <a:latin typeface="Montserrat Light"/>
              </a:rPr>
              <a:t> </a:t>
            </a:r>
            <a:endParaRPr lang="ru-RU" sz="1400" b="1" dirty="0">
              <a:solidFill>
                <a:srgbClr val="2C2E3E"/>
              </a:solidFill>
              <a:latin typeface="Montserrat Light"/>
            </a:endParaRPr>
          </a:p>
          <a:p>
            <a:pPr marL="12700" algn="r">
              <a:spcBef>
                <a:spcPts val="100"/>
              </a:spcBef>
            </a:pPr>
            <a:r>
              <a:rPr lang="af-ZA" sz="1400" b="1" dirty="0">
                <a:latin typeface="Montserrat Light"/>
              </a:rPr>
              <a:t>(</a:t>
            </a:r>
            <a:r>
              <a:rPr lang="ru-RU" sz="1400" b="1" dirty="0">
                <a:latin typeface="Montserrat Light"/>
              </a:rPr>
              <a:t>стойки, балки, стропильная система, лаги перекрытий). 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5551" y="3997708"/>
            <a:ext cx="3242304" cy="17620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000000"/>
                </a:solidFill>
                <a:latin typeface="Montserrat Light"/>
              </a:rPr>
              <a:t>Силовой</a:t>
            </a:r>
            <a:r>
              <a:rPr lang="ru-RU" sz="1400" b="1" dirty="0">
                <a:latin typeface="Montserrat Light"/>
              </a:rPr>
              <a:t> каркас +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теплая и холодная кровля, межэтажное перекрытие, утепление наружных каркасных стен, окна и уличные </a:t>
            </a:r>
            <a:r>
              <a:rPr lang="ru-RU" sz="1400" b="1" dirty="0" smtClean="0">
                <a:latin typeface="Montserrat Light"/>
              </a:rPr>
              <a:t>двери, чистовая отделка стен и потолков,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2C2E3E"/>
                </a:solidFill>
                <a:latin typeface="Montserrat Light"/>
                <a:cs typeface="Montserrat"/>
              </a:rPr>
              <a:t>ф</a:t>
            </a:r>
            <a:r>
              <a:rPr lang="ru-RU" sz="1400" b="1" smtClean="0">
                <a:solidFill>
                  <a:srgbClr val="2C2E3E"/>
                </a:solidFill>
                <a:latin typeface="Montserrat Light"/>
                <a:cs typeface="Montserrat"/>
              </a:rPr>
              <a:t>ундамент</a:t>
            </a:r>
            <a:r>
              <a:rPr lang="ru-RU" sz="1400" b="1" dirty="0" smtClean="0">
                <a:solidFill>
                  <a:srgbClr val="2C2E3E"/>
                </a:solidFill>
                <a:latin typeface="Montserrat Light"/>
                <a:cs typeface="Montserrat"/>
              </a:rPr>
              <a:t>, ввод коммуникаций в дом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250" y="3994885"/>
            <a:ext cx="1753887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  <a:cs typeface="Montserrat Light"/>
              </a:rPr>
              <a:t>** Теплый контур</a:t>
            </a:r>
            <a:endParaRPr sz="1400" spc="-10" dirty="0">
              <a:latin typeface="Montserrat Light"/>
              <a:cs typeface="Montserrat Ligh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="" xmlns:a16="http://schemas.microsoft.com/office/drawing/2014/main" id="{E9E8BF34-1A1B-43CF-A8E1-35EF4583E3DE}"/>
              </a:ext>
            </a:extLst>
          </p:cNvPr>
          <p:cNvSpPr txBox="1"/>
          <p:nvPr/>
        </p:nvSpPr>
        <p:spPr>
          <a:xfrm>
            <a:off x="882650" y="894572"/>
            <a:ext cx="281940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Montserrat"/>
                <a:cs typeface="Montserrat Light"/>
              </a:rPr>
              <a:t>Комплектации</a:t>
            </a:r>
            <a:endParaRPr sz="2400" b="1" dirty="0">
              <a:solidFill>
                <a:schemeClr val="bg1"/>
              </a:solidFill>
              <a:latin typeface="Montserrat"/>
              <a:cs typeface="Montserrat Light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="" xmlns:a16="http://schemas.microsoft.com/office/drawing/2014/main" id="{25074859-3899-40C2-8546-FE92CF7697D0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="" xmlns:a16="http://schemas.microsoft.com/office/drawing/2014/main" id="{CD49D151-773E-4716-AAFC-E43C9C27BE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EBC073E-CE43-4A03-9723-6A3594FF49F9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832EE0C-4028-4D13-BBE6-D57BD0306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="" xmlns:a16="http://schemas.microsoft.com/office/drawing/2014/main" id="{31C08516-2367-9618-3A2F-08AA829BFF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"Даллас"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333</Words>
  <Application>Microsoft Office PowerPoint</Application>
  <PresentationFormat>Custom</PresentationFormat>
  <Paragraphs>61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Montserrat Light</vt:lpstr>
      <vt:lpstr>Montserrat</vt:lpstr>
      <vt:lpstr>Calibri</vt:lpstr>
      <vt:lpstr>Gotham Pro</vt:lpstr>
      <vt:lpstr>Gotham Pro Black</vt:lpstr>
      <vt:lpstr>Office Theme</vt:lpstr>
      <vt:lpstr>PowerPoint Presentation</vt:lpstr>
      <vt:lpstr>Описание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Вуокса Вирта</dc:title>
  <dc:creator>Ekaterina</dc:creator>
  <cp:lastModifiedBy>Ekaterina</cp:lastModifiedBy>
  <cp:revision>1183</cp:revision>
  <dcterms:created xsi:type="dcterms:W3CDTF">2022-06-07T18:44:34Z</dcterms:created>
  <dcterms:modified xsi:type="dcterms:W3CDTF">2022-07-26T12:05:17Z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