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9" r:id="rId4"/>
    <p:sldId id="282" r:id="rId5"/>
    <p:sldId id="281" r:id="rId6"/>
    <p:sldId id="280" r:id="rId7"/>
    <p:sldId id="260" r:id="rId8"/>
  </p:sldIdLst>
  <p:sldSz cx="7556500" cy="10439400"/>
  <p:notesSz cx="7556500" cy="10439400"/>
  <p:embeddedFontLst>
    <p:embeddedFont>
      <p:font typeface="Montserrat Light" panose="020B0604020202020204" charset="-52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otham Pro Black" panose="02000903040000020004" charset="0"/>
      <p:regular r:id="rId16"/>
      <p:italic r:id="rId17"/>
    </p:embeddedFont>
    <p:embeddedFont>
      <p:font typeface="Montserrat" panose="020B0604020202020204" charset="-52"/>
      <p:regular r:id="rId18"/>
      <p:bold r:id="rId19"/>
      <p:italic r:id="rId20"/>
      <p:boldItalic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6E4B"/>
    <a:srgbClr val="2B2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6AE0D-6844-4930-A64A-E5AA39D6B0C1}" v="16" dt="2022-06-17T10:30:05.672"/>
    <p1510:client id="{C9BA1047-A496-4819-B445-A1A4A9ACCD96}" v="2112" dt="2022-06-17T11:56:34.2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962" y="5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6ECF9-D8C8-4D0E-BCA1-16A15DC3E9A0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04925"/>
            <a:ext cx="25495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24438"/>
            <a:ext cx="6045200" cy="4110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79AD-8A08-4165-9800-83AF62F7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0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4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3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55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3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F79AD-8A08-4165-9800-83AF62F7DA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5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236214"/>
            <a:ext cx="6423025" cy="2192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846064"/>
            <a:ext cx="5289550" cy="260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000" y="9551286"/>
            <a:ext cx="7016499" cy="64533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86924" y="9720337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299"/>
                </a:lnTo>
              </a:path>
            </a:pathLst>
          </a:custGeom>
          <a:ln w="9524">
            <a:solidFill>
              <a:srgbClr val="8F95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999" y="809999"/>
            <a:ext cx="6476500" cy="691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800" y="1922595"/>
            <a:ext cx="6504899" cy="285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7680" y="9770931"/>
            <a:ext cx="311150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708642"/>
            <a:ext cx="1737995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9" b="6698"/>
          <a:stretch/>
        </p:blipFill>
        <p:spPr bwMode="auto">
          <a:xfrm>
            <a:off x="553846" y="1038851"/>
            <a:ext cx="6479540" cy="46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27300" y="5974529"/>
            <a:ext cx="336257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0" dirty="0">
                <a:solidFill>
                  <a:srgbClr val="2C2E3E"/>
                </a:solidFill>
                <a:latin typeface="Montserrat Light"/>
                <a:cs typeface="Montserrat Light"/>
              </a:rPr>
              <a:t>Стоимость</a:t>
            </a:r>
            <a:r>
              <a:rPr lang="ru-RU" sz="1200" spc="-80" dirty="0">
                <a:solidFill>
                  <a:srgbClr val="2C2E3E"/>
                </a:solidFill>
                <a:latin typeface="Montserrat Light"/>
                <a:cs typeface="Montserrat Light"/>
              </a:rPr>
              <a:t>  комплектации "Силовой каркас" *</a:t>
            </a:r>
            <a:endParaRPr lang="ru-RU" sz="1200" dirty="0">
              <a:solidFill>
                <a:srgbClr val="2C2E3E"/>
              </a:solidFill>
              <a:latin typeface="Montserrat Light"/>
              <a:cs typeface="Montserrat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6492688"/>
            <a:ext cx="364874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</a:rPr>
              <a:t>Стоимость комплектации "Теплый контур" **</a:t>
            </a:r>
            <a:endParaRPr lang="ru-RU" sz="1200" spc="-50" dirty="0">
              <a:latin typeface="Montserra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7033275"/>
            <a:ext cx="325095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  <a:cs typeface="Montserrat Light"/>
              </a:rPr>
              <a:t>Брус, мм</a:t>
            </a:r>
            <a:endParaRPr lang="ru-RU" sz="1200" spc="-25" dirty="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420" y="7552045"/>
            <a:ext cx="29241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 err="1">
                <a:latin typeface="Montserrat Light" panose="00000400000000000000" pitchFamily="2" charset="-52"/>
                <a:cs typeface="Montserrat Light"/>
              </a:rPr>
              <a:t>Площадь</a:t>
            </a:r>
            <a:r>
              <a:rPr lang="ru-RU" sz="1200" b="0" dirty="0">
                <a:latin typeface="Montserrat Light" panose="00000400000000000000" pitchFamily="2" charset="-52"/>
                <a:cs typeface="Montserrat Light"/>
              </a:rPr>
              <a:t>, 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  <a:cs typeface="Gotham Pro Black" panose="02000903040000020004" pitchFamily="2" charset="0"/>
              </a:rPr>
              <a:t>м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</a:rPr>
              <a:t>²</a:t>
            </a:r>
            <a:endParaRPr sz="1200" dirty="0">
              <a:latin typeface="Montserrat Light" panose="00000400000000000000" pitchFamily="2" charset="-52"/>
              <a:cs typeface="Montserrat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8078295"/>
            <a:ext cx="27903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0" dirty="0">
                <a:latin typeface="Montserrat Light" panose="00000400000000000000" pitchFamily="2" charset="-52"/>
                <a:cs typeface="Montserrat Light"/>
              </a:rPr>
              <a:t>Площадь с террасой, 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  <a:cs typeface="Gotham Pro Black" panose="02000903040000020004" pitchFamily="2" charset="0"/>
              </a:rPr>
              <a:t>м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</a:rPr>
              <a:t>²</a:t>
            </a:r>
            <a:endParaRPr sz="1200" dirty="0">
              <a:latin typeface="Montserrat Light" panose="00000400000000000000" pitchFamily="2" charset="-52"/>
              <a:cs typeface="Montserrat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6050" y="5974529"/>
            <a:ext cx="1806952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dirty="0" smtClean="0">
                <a:latin typeface="Montserrat"/>
              </a:rPr>
              <a:t>от </a:t>
            </a:r>
            <a:r>
              <a:rPr lang="en-US" sz="1200" b="1" dirty="0" smtClean="0">
                <a:latin typeface="Montserrat"/>
              </a:rPr>
              <a:t>4 </a:t>
            </a:r>
            <a:r>
              <a:rPr lang="en-US" sz="1200" b="1" dirty="0">
                <a:latin typeface="Montserrat"/>
              </a:rPr>
              <a:t>560 000</a:t>
            </a:r>
            <a:r>
              <a:rPr lang="ru-RU" sz="1200" b="1" dirty="0">
                <a:solidFill>
                  <a:srgbClr val="2C2E3E"/>
                </a:solidFill>
                <a:latin typeface="Montserrat"/>
                <a:cs typeface="Montserrat"/>
              </a:rPr>
              <a:t> </a:t>
            </a:r>
            <a:r>
              <a:rPr sz="1200" b="1" spc="-25" dirty="0" err="1">
                <a:solidFill>
                  <a:srgbClr val="2C2E3E"/>
                </a:solidFill>
                <a:latin typeface="Montserrat"/>
                <a:cs typeface="Montserrat"/>
              </a:rPr>
              <a:t>руб</a:t>
            </a: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6050" y="6492689"/>
            <a:ext cx="180720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о</a:t>
            </a:r>
            <a:r>
              <a:rPr lang="ru-RU" sz="1200" b="1" spc="-25" dirty="0" smtClean="0">
                <a:solidFill>
                  <a:srgbClr val="2C2E3E"/>
                </a:solidFill>
                <a:latin typeface="Montserrat"/>
                <a:cs typeface="Montserrat"/>
              </a:rPr>
              <a:t>т 17 700 000 </a:t>
            </a: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руб.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3703" y="7033741"/>
            <a:ext cx="2329654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dirty="0" smtClean="0">
                <a:latin typeface="Montserrat"/>
                <a:cs typeface="Montserrat"/>
              </a:rPr>
              <a:t>230х230</a:t>
            </a:r>
            <a:endParaRPr sz="1200" b="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2242" y="7551880"/>
            <a:ext cx="610453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C2E3E"/>
                </a:solidFill>
                <a:latin typeface="Montserrat"/>
                <a:cs typeface="Montserrat"/>
              </a:rPr>
              <a:t>147,37</a:t>
            </a:r>
            <a:endParaRPr sz="1200" b="1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06970" y="8047168"/>
            <a:ext cx="5264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2C2E3E"/>
                </a:solidFill>
                <a:latin typeface="Montserrat"/>
                <a:cs typeface="Montserrat"/>
              </a:rPr>
              <a:t>196,68</a:t>
            </a:r>
            <a:endParaRPr sz="1200" b="1" spc="-10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450" y="63549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450" y="68812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450" y="74074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450" y="79337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450" y="84599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7300" y="322322"/>
            <a:ext cx="3098550" cy="2590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spc="-40" dirty="0">
                <a:solidFill>
                  <a:srgbClr val="8F95AB"/>
                </a:solidFill>
                <a:latin typeface="Montserrat Light"/>
                <a:cs typeface="Montserrat Light"/>
              </a:rPr>
              <a:t>Типовой </a:t>
            </a:r>
            <a:r>
              <a:rPr sz="1600" b="0" spc="-10" dirty="0" err="1" smtClean="0">
                <a:solidFill>
                  <a:srgbClr val="8F95AB"/>
                </a:solidFill>
                <a:latin typeface="Montserrat Light"/>
                <a:cs typeface="Montserrat Light"/>
              </a:rPr>
              <a:t>проект</a:t>
            </a:r>
            <a:r>
              <a:rPr lang="ru-RU" sz="1600" b="0" spc="-10" dirty="0" smtClean="0">
                <a:solidFill>
                  <a:srgbClr val="8F95AB"/>
                </a:solidFill>
                <a:latin typeface="Montserrat Light"/>
                <a:cs typeface="Montserrat Light"/>
              </a:rPr>
              <a:t> «</a:t>
            </a:r>
            <a:r>
              <a:rPr lang="ru-RU" sz="1600" b="0" spc="-10" dirty="0" err="1" smtClean="0">
                <a:solidFill>
                  <a:srgbClr val="8F95AB"/>
                </a:solidFill>
                <a:latin typeface="Montserrat Light"/>
                <a:cs typeface="Montserrat Light"/>
              </a:rPr>
              <a:t>Ирвинг</a:t>
            </a:r>
            <a:r>
              <a:rPr lang="ru-RU" sz="1600" b="0" spc="-10" dirty="0" smtClean="0">
                <a:solidFill>
                  <a:srgbClr val="8F95AB"/>
                </a:solidFill>
                <a:latin typeface="Montserrat Light"/>
                <a:cs typeface="Montserrat Light"/>
              </a:rPr>
              <a:t>»</a:t>
            </a:r>
            <a:endParaRPr sz="1600" dirty="0" err="1">
              <a:latin typeface="Montserrat Light"/>
              <a:cs typeface="Montserrat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99" y="4980249"/>
            <a:ext cx="1332800" cy="548868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7780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400"/>
              </a:spcBef>
            </a:pPr>
            <a:endParaRPr lang="ru-RU" sz="2400" dirty="0">
              <a:latin typeface="Montserrat"/>
              <a:cs typeface="Montserrat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xmlns="" id="{5746DAD8-A345-4F70-87E4-70F6BF61185B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5">
            <a:extLst>
              <a:ext uri="{FF2B5EF4-FFF2-40B4-BE49-F238E27FC236}">
                <a16:creationId xmlns:a16="http://schemas.microsoft.com/office/drawing/2014/main" xmlns="" id="{A5C719C4-7885-4A9B-9A1C-28D9FD28059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xmlns="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"Ирвинг"</a:t>
            </a:r>
            <a:endParaRPr spc="-10" dirty="0">
              <a:solidFill>
                <a:schemeClr val="bg1"/>
              </a:solidFill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E3EB4CBC-B1C2-48BA-99E2-B78A0BE0D1B1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DD3A4CE-E600-40C9-AD18-F1432C0C7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0271881-F72C-40DA-B26C-A4D06D31A6DF}"/>
              </a:ext>
            </a:extLst>
          </p:cNvPr>
          <p:cNvSpPr txBox="1"/>
          <p:nvPr/>
        </p:nvSpPr>
        <p:spPr>
          <a:xfrm>
            <a:off x="540451" y="5089801"/>
            <a:ext cx="1332800" cy="369332"/>
          </a:xfrm>
          <a:prstGeom prst="rect">
            <a:avLst/>
          </a:prstGeom>
          <a:solidFill>
            <a:srgbClr val="896E4B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/>
                <a:cs typeface="Gotham Pro Black"/>
              </a:rPr>
              <a:t>ИРВИНГ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xmlns="" id="{0A1F416F-CE50-F2C2-0E03-9986032B99F5}"/>
              </a:ext>
            </a:extLst>
          </p:cNvPr>
          <p:cNvSpPr txBox="1"/>
          <p:nvPr/>
        </p:nvSpPr>
        <p:spPr>
          <a:xfrm>
            <a:off x="526873" y="8622651"/>
            <a:ext cx="279038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  <a:cs typeface="Montserrat Light"/>
              </a:rPr>
              <a:t>Количество машин для транспортировки</a:t>
            </a:r>
            <a:endParaRPr lang="ru-RU" sz="1200" dirty="0">
              <a:solidFill>
                <a:srgbClr val="000000"/>
              </a:solidFill>
              <a:latin typeface="Montserrat Light"/>
              <a:cs typeface="Gotham Pro Black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xmlns="" id="{D8464399-9005-0BD5-EDE7-CB39AB1C8F7B}"/>
              </a:ext>
            </a:extLst>
          </p:cNvPr>
          <p:cNvSpPr txBox="1"/>
          <p:nvPr/>
        </p:nvSpPr>
        <p:spPr>
          <a:xfrm>
            <a:off x="6502724" y="8591524"/>
            <a:ext cx="5264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2C2E3E"/>
                </a:solidFill>
                <a:latin typeface="Montserrat"/>
                <a:cs typeface="Montserrat"/>
              </a:rPr>
              <a:t>2</a:t>
            </a:r>
            <a:endParaRPr sz="1200" b="1" spc="-10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xmlns="" id="{7B9680A5-6B47-CA15-6341-1198C5D1649C}"/>
              </a:ext>
            </a:extLst>
          </p:cNvPr>
          <p:cNvSpPr/>
          <p:nvPr/>
        </p:nvSpPr>
        <p:spPr>
          <a:xfrm>
            <a:off x="540014" y="9134952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00" y="1922595"/>
            <a:ext cx="6466205" cy="48063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44450">
              <a:lnSpc>
                <a:spcPct val="114999"/>
              </a:lnSpc>
              <a:spcBef>
                <a:spcPts val="100"/>
              </a:spcBef>
            </a:pPr>
            <a:r>
              <a:rPr lang="ru-RU" sz="1600" spc="-10" dirty="0">
                <a:latin typeface="Montserrat"/>
              </a:rPr>
              <a:t>Лучший представитель классического </a:t>
            </a:r>
            <a:r>
              <a:rPr lang="ru-RU" sz="1600" spc="-10" dirty="0" smtClean="0">
                <a:latin typeface="Montserrat"/>
              </a:rPr>
              <a:t>Timber</a:t>
            </a:r>
            <a:r>
              <a:rPr lang="en-US" sz="1600" spc="-10" dirty="0" smtClean="0">
                <a:latin typeface="Montserrat"/>
              </a:rPr>
              <a:t> </a:t>
            </a:r>
            <a:r>
              <a:rPr lang="ru-RU" sz="1600" spc="-10" dirty="0" smtClean="0">
                <a:latin typeface="Montserrat"/>
              </a:rPr>
              <a:t>Frame </a:t>
            </a:r>
            <a:r>
              <a:rPr lang="ru-RU" sz="1600" spc="-10" dirty="0">
                <a:latin typeface="Montserrat"/>
              </a:rPr>
              <a:t>в сибирском исполнении. Дом красив не только снаружи, но и внутри. Хозяева и их гости смогут любоваться красотой деревянного каркаса, тем более что пространство гостиной-столовой двусветное. Дом очень вместительный - в нем три спальни, одна из которых расположена на первом этаже и при необходимости может быть трансформирована в кабинет. Прямой выход на террасу и далее в сад удачное планировочное решение. На первом этаже расположен развитый сан узел - в тамбур-шлюзе установлена раковина, что позволит гостям вымыть руки, не заходя в хозяйскую ванную. На втором этаже также запроектирован сан узел. На антресоли может быть оборудовано место для отдыха или чтения. Спальни второго этажа имеют освещение сквозь окна </a:t>
            </a:r>
            <a:r>
              <a:rPr lang="ru-RU" sz="1600" spc="-10" dirty="0" err="1">
                <a:latin typeface="Montserrat"/>
              </a:rPr>
              <a:t>дормера</a:t>
            </a:r>
            <a:r>
              <a:rPr lang="ru-RU" sz="1600" spc="-10" dirty="0">
                <a:latin typeface="Montserrat"/>
              </a:rPr>
              <a:t>, которые не только украшают кровлю, но и вносят в геометрию комнат особый шарм. </a:t>
            </a:r>
            <a:endParaRPr lang="ru-RU" sz="1600" spc="-10" dirty="0">
              <a:solidFill>
                <a:srgbClr val="8F95AB"/>
              </a:solidFill>
              <a:latin typeface="Montserrat"/>
              <a:cs typeface="Montserrat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799" y="7772281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399" y="0"/>
                </a:lnTo>
              </a:path>
            </a:pathLst>
          </a:custGeom>
          <a:ln w="28574">
            <a:solidFill>
              <a:srgbClr val="2B2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9254" y="7962900"/>
            <a:ext cx="346392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600" b="0" dirty="0">
                <a:latin typeface="Montserrat Light"/>
                <a:cs typeface="Montserrat Light"/>
              </a:rPr>
              <a:t>Заказывайте</a:t>
            </a:r>
            <a:r>
              <a:rPr sz="1600" b="0" spc="-6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проект,</a:t>
            </a:r>
            <a:r>
              <a:rPr sz="1600" b="0" spc="-60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и</a:t>
            </a:r>
            <a:r>
              <a:rPr sz="1600" b="0" spc="-6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уже</a:t>
            </a:r>
            <a:r>
              <a:rPr sz="1600" b="0" spc="-60" dirty="0">
                <a:latin typeface="Montserrat Light"/>
                <a:cs typeface="Montserrat Light"/>
              </a:rPr>
              <a:t> </a:t>
            </a:r>
            <a:r>
              <a:rPr sz="1600" b="0" spc="-10" dirty="0">
                <a:latin typeface="Montserrat Light"/>
                <a:cs typeface="Montserrat Light"/>
              </a:rPr>
              <a:t>через </a:t>
            </a:r>
            <a:r>
              <a:rPr sz="1600" b="0" dirty="0">
                <a:latin typeface="Montserrat Light"/>
                <a:cs typeface="Montserrat Light"/>
              </a:rPr>
              <a:t>несколько</a:t>
            </a:r>
            <a:r>
              <a:rPr sz="1600" b="0" spc="-40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месяцев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вы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10" dirty="0">
                <a:latin typeface="Montserrat Light"/>
                <a:cs typeface="Montserrat Light"/>
              </a:rPr>
              <a:t>заедете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50" dirty="0">
                <a:latin typeface="Montserrat Light"/>
                <a:cs typeface="Montserrat Light"/>
              </a:rPr>
              <a:t>в </a:t>
            </a:r>
            <a:r>
              <a:rPr sz="1600" b="0" dirty="0">
                <a:latin typeface="Montserrat Light"/>
                <a:cs typeface="Montserrat Light"/>
              </a:rPr>
              <a:t>собственный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уютный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20" dirty="0">
                <a:latin typeface="Montserrat Light"/>
                <a:cs typeface="Montserrat Light"/>
              </a:rPr>
              <a:t>дом.</a:t>
            </a:r>
            <a:endParaRPr sz="1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799" y="9024895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399" y="0"/>
                </a:lnTo>
              </a:path>
            </a:pathLst>
          </a:custGeom>
          <a:ln w="9524">
            <a:solidFill>
              <a:srgbClr val="2B2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9999" y="809999"/>
            <a:ext cx="2479040" cy="691515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3716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80"/>
              </a:spcBef>
            </a:pPr>
            <a:r>
              <a:rPr spc="-10" dirty="0"/>
              <a:t>Описание</a:t>
            </a: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xmlns="" id="{25320724-5F59-4E03-8993-2F8FD7723EF8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xmlns="" id="{A6018BB9-8DDA-4978-99EF-7205CB7D40A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2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2ABBFBA-7BB3-4CD3-B8F8-5494206A4F15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A89D638-F95D-4B27-A71E-6EB8E61EB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xmlns="" id="{D9CBDDA3-5352-64F3-B1C3-BC71CE2AEF4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"Ирвинг"</a:t>
            </a:r>
            <a:endParaRPr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8">
            <a:extLst>
              <a:ext uri="{FF2B5EF4-FFF2-40B4-BE49-F238E27FC236}">
                <a16:creationId xmlns:a16="http://schemas.microsoft.com/office/drawing/2014/main" xmlns="" id="{98C3A63A-F396-494B-9D31-95763E59F023}"/>
              </a:ext>
            </a:extLst>
          </p:cNvPr>
          <p:cNvSpPr/>
          <p:nvPr/>
        </p:nvSpPr>
        <p:spPr>
          <a:xfrm>
            <a:off x="539636" y="8267700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61AD2A5-2C36-4A47-A39F-A0C3D8796B58}"/>
              </a:ext>
            </a:extLst>
          </p:cNvPr>
          <p:cNvSpPr txBox="1"/>
          <p:nvPr/>
        </p:nvSpPr>
        <p:spPr>
          <a:xfrm>
            <a:off x="627853" y="371369"/>
            <a:ext cx="794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89EB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Схема этажа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80CBC1-D41D-4B47-9D69-3F9534C5D068}"/>
              </a:ext>
            </a:extLst>
          </p:cNvPr>
          <p:cNvSpPr txBox="1"/>
          <p:nvPr/>
        </p:nvSpPr>
        <p:spPr>
          <a:xfrm>
            <a:off x="539635" y="8389563"/>
            <a:ext cx="13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этаж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xmlns="" id="{A9021435-E389-4E4A-A230-54D9CEA79C7E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xmlns="" id="{B32D1230-8814-4390-989C-AB706372161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58A3E6B-8FBE-4B55-A000-1417D0AFF88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0F19CD7-E80D-4608-8A26-0528AD025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DBE11BB7-0A8E-9E2B-38ED-617447F3652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"Ирвинг"</a:t>
            </a:r>
            <a:endParaRPr spc="-1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4979" r="51414"/>
          <a:stretch/>
        </p:blipFill>
        <p:spPr bwMode="auto">
          <a:xfrm>
            <a:off x="1220717" y="881884"/>
            <a:ext cx="4919733" cy="7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9" b="14636"/>
          <a:stretch/>
        </p:blipFill>
        <p:spPr bwMode="auto">
          <a:xfrm>
            <a:off x="708353" y="983138"/>
            <a:ext cx="6402113" cy="357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C168225-B1F6-4580-A21D-37DD3BD34F62}"/>
              </a:ext>
            </a:extLst>
          </p:cNvPr>
          <p:cNvSpPr txBox="1"/>
          <p:nvPr/>
        </p:nvSpPr>
        <p:spPr>
          <a:xfrm>
            <a:off x="639111" y="5188149"/>
            <a:ext cx="42532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Гостиная</a:t>
            </a:r>
            <a:endParaRPr lang="ru-RU" sz="1074" dirty="0" err="1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D641C42-C6DC-475B-B262-C3DB1E2011B1}"/>
              </a:ext>
            </a:extLst>
          </p:cNvPr>
          <p:cNvSpPr txBox="1"/>
          <p:nvPr/>
        </p:nvSpPr>
        <p:spPr>
          <a:xfrm>
            <a:off x="648178" y="6074466"/>
            <a:ext cx="646228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Холл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9D04CE6-BC59-4C1F-AA52-44FF2C91F9BA}"/>
              </a:ext>
            </a:extLst>
          </p:cNvPr>
          <p:cNvSpPr txBox="1"/>
          <p:nvPr/>
        </p:nvSpPr>
        <p:spPr>
          <a:xfrm>
            <a:off x="648178" y="6980890"/>
            <a:ext cx="4262921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</a:t>
            </a:r>
            <a:r>
              <a:rPr lang="en-US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/</a:t>
            </a:r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у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8066FD3-6E5E-458B-8ACB-6830DF048C06}"/>
              </a:ext>
            </a:extLst>
          </p:cNvPr>
          <p:cNvSpPr txBox="1"/>
          <p:nvPr/>
        </p:nvSpPr>
        <p:spPr>
          <a:xfrm>
            <a:off x="639111" y="7439048"/>
            <a:ext cx="47793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Спальня</a:t>
            </a:r>
            <a:endParaRPr lang="en-US" sz="1050" dirty="0">
              <a:solidFill>
                <a:srgbClr val="333333"/>
              </a:solidFill>
              <a:latin typeface="Montserrat"/>
              <a:cs typeface="Gotham Pro" panose="02000503040000020004" pitchFamily="2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3E61A0C9-26C2-428F-8213-E9930B3CDAEF}"/>
              </a:ext>
            </a:extLst>
          </p:cNvPr>
          <p:cNvCxnSpPr>
            <a:cxnSpLocks/>
          </p:cNvCxnSpPr>
          <p:nvPr/>
        </p:nvCxnSpPr>
        <p:spPr>
          <a:xfrm>
            <a:off x="697069" y="5537343"/>
            <a:ext cx="6223503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D8694B9F-B396-4F85-A732-1C65775C4D56}"/>
              </a:ext>
            </a:extLst>
          </p:cNvPr>
          <p:cNvCxnSpPr>
            <a:cxnSpLocks/>
          </p:cNvCxnSpPr>
          <p:nvPr/>
        </p:nvCxnSpPr>
        <p:spPr>
          <a:xfrm>
            <a:off x="695909" y="5979216"/>
            <a:ext cx="6206541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DCF0B137-E289-4953-8A39-94614E116313}"/>
              </a:ext>
            </a:extLst>
          </p:cNvPr>
          <p:cNvCxnSpPr>
            <a:cxnSpLocks/>
          </p:cNvCxnSpPr>
          <p:nvPr/>
        </p:nvCxnSpPr>
        <p:spPr>
          <a:xfrm>
            <a:off x="695909" y="6427383"/>
            <a:ext cx="621804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43569201-C6A8-4FDA-BA5B-378A54E17384}"/>
              </a:ext>
            </a:extLst>
          </p:cNvPr>
          <p:cNvCxnSpPr>
            <a:cxnSpLocks/>
          </p:cNvCxnSpPr>
          <p:nvPr/>
        </p:nvCxnSpPr>
        <p:spPr>
          <a:xfrm>
            <a:off x="697069" y="6880579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96A1D70D-7024-4C8F-BF31-2D005A00887D}"/>
              </a:ext>
            </a:extLst>
          </p:cNvPr>
          <p:cNvCxnSpPr>
            <a:cxnSpLocks/>
          </p:cNvCxnSpPr>
          <p:nvPr/>
        </p:nvCxnSpPr>
        <p:spPr>
          <a:xfrm>
            <a:off x="705113" y="7332842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3420F8C-F2A5-44B2-92DE-16DBE88E40D0}"/>
              </a:ext>
            </a:extLst>
          </p:cNvPr>
          <p:cNvSpPr txBox="1"/>
          <p:nvPr/>
        </p:nvSpPr>
        <p:spPr>
          <a:xfrm>
            <a:off x="648178" y="5646449"/>
            <a:ext cx="4238467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Кухня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B10DA45-D603-44EB-AED3-985BF85E3E6C}"/>
              </a:ext>
            </a:extLst>
          </p:cNvPr>
          <p:cNvSpPr txBox="1"/>
          <p:nvPr/>
        </p:nvSpPr>
        <p:spPr>
          <a:xfrm>
            <a:off x="5540831" y="5210501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40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F30C7C95-32A9-4CC6-B9AA-4DB23B6E82B1}"/>
              </a:ext>
            </a:extLst>
          </p:cNvPr>
          <p:cNvCxnSpPr>
            <a:cxnSpLocks/>
          </p:cNvCxnSpPr>
          <p:nvPr/>
        </p:nvCxnSpPr>
        <p:spPr>
          <a:xfrm>
            <a:off x="726965" y="7787125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FA7993F-214B-4874-8E1B-3457DFACA2B1}"/>
              </a:ext>
            </a:extLst>
          </p:cNvPr>
          <p:cNvSpPr txBox="1"/>
          <p:nvPr/>
        </p:nvSpPr>
        <p:spPr>
          <a:xfrm>
            <a:off x="630343" y="6534283"/>
            <a:ext cx="123600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Тамбур 1</a:t>
            </a:r>
          </a:p>
        </p:txBody>
      </p:sp>
      <p:sp>
        <p:nvSpPr>
          <p:cNvPr id="67" name="object 18">
            <a:extLst>
              <a:ext uri="{FF2B5EF4-FFF2-40B4-BE49-F238E27FC236}">
                <a16:creationId xmlns:a16="http://schemas.microsoft.com/office/drawing/2014/main" xmlns="" id="{106F2309-98CE-43A8-B71D-35502551B1A6}"/>
              </a:ext>
            </a:extLst>
          </p:cNvPr>
          <p:cNvSpPr/>
          <p:nvPr/>
        </p:nvSpPr>
        <p:spPr>
          <a:xfrm>
            <a:off x="705117" y="3943727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8D289CA-40D9-47B2-800A-80EFCC8676D3}"/>
              </a:ext>
            </a:extLst>
          </p:cNvPr>
          <p:cNvSpPr txBox="1"/>
          <p:nvPr/>
        </p:nvSpPr>
        <p:spPr>
          <a:xfrm>
            <a:off x="705119" y="4073406"/>
            <a:ext cx="136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этаж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EB788A2-FD66-48E0-9993-49A26E606E21}"/>
              </a:ext>
            </a:extLst>
          </p:cNvPr>
          <p:cNvSpPr txBox="1"/>
          <p:nvPr/>
        </p:nvSpPr>
        <p:spPr>
          <a:xfrm>
            <a:off x="639111" y="4811222"/>
            <a:ext cx="4795082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74" dirty="0" smtClean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Терраса 2</a:t>
            </a:r>
            <a:endParaRPr lang="ru-RU" sz="1074" dirty="0">
              <a:solidFill>
                <a:srgbClr val="333333"/>
              </a:solidFill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8D5107-BD28-4641-9564-61EE3D540C93}"/>
              </a:ext>
            </a:extLst>
          </p:cNvPr>
          <p:cNvSpPr txBox="1"/>
          <p:nvPr/>
        </p:nvSpPr>
        <p:spPr>
          <a:xfrm>
            <a:off x="639111" y="7893530"/>
            <a:ext cx="4779398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Техническое помещение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B4E027-1A43-4B07-B773-E7412D3B0655}"/>
              </a:ext>
            </a:extLst>
          </p:cNvPr>
          <p:cNvSpPr txBox="1"/>
          <p:nvPr/>
        </p:nvSpPr>
        <p:spPr>
          <a:xfrm>
            <a:off x="639111" y="8334969"/>
            <a:ext cx="4803063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 smtClean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Тамбур-прихожая</a:t>
            </a:r>
            <a:endParaRPr lang="ru-RU" sz="1074" dirty="0">
              <a:solidFill>
                <a:srgbClr val="333333"/>
              </a:solidFill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9CC7192B-2017-4C9D-BAFF-F921F08591C9}"/>
              </a:ext>
            </a:extLst>
          </p:cNvPr>
          <p:cNvCxnSpPr>
            <a:cxnSpLocks/>
          </p:cNvCxnSpPr>
          <p:nvPr/>
        </p:nvCxnSpPr>
        <p:spPr>
          <a:xfrm>
            <a:off x="705113" y="5101533"/>
            <a:ext cx="622452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45345ED9-11B7-4196-94C2-67DDAAA17423}"/>
              </a:ext>
            </a:extLst>
          </p:cNvPr>
          <p:cNvCxnSpPr>
            <a:cxnSpLocks/>
          </p:cNvCxnSpPr>
          <p:nvPr/>
        </p:nvCxnSpPr>
        <p:spPr>
          <a:xfrm>
            <a:off x="695909" y="8236193"/>
            <a:ext cx="6233731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C58DDD7E-78CE-46A8-8A1B-0F8EBF426EE5}"/>
              </a:ext>
            </a:extLst>
          </p:cNvPr>
          <p:cNvCxnSpPr>
            <a:cxnSpLocks/>
          </p:cNvCxnSpPr>
          <p:nvPr/>
        </p:nvCxnSpPr>
        <p:spPr>
          <a:xfrm>
            <a:off x="693132" y="8688456"/>
            <a:ext cx="6236508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AB61E8C-0A74-4074-960C-D7C912A6915C}"/>
              </a:ext>
            </a:extLst>
          </p:cNvPr>
          <p:cNvSpPr txBox="1"/>
          <p:nvPr/>
        </p:nvSpPr>
        <p:spPr>
          <a:xfrm>
            <a:off x="630343" y="8795435"/>
            <a:ext cx="4803063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 smtClean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Терраса 1</a:t>
            </a:r>
            <a:endParaRPr lang="ru-RU" sz="1074" dirty="0">
              <a:solidFill>
                <a:srgbClr val="333333"/>
              </a:solidFill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FA19E94-534F-4414-ABCD-E80D5FBDE709}"/>
              </a:ext>
            </a:extLst>
          </p:cNvPr>
          <p:cNvSpPr txBox="1"/>
          <p:nvPr/>
        </p:nvSpPr>
        <p:spPr>
          <a:xfrm>
            <a:off x="5540831" y="5634067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10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38401C9-FA25-41C2-BD93-3E23704B8F90}"/>
              </a:ext>
            </a:extLst>
          </p:cNvPr>
          <p:cNvSpPr txBox="1"/>
          <p:nvPr/>
        </p:nvSpPr>
        <p:spPr>
          <a:xfrm>
            <a:off x="5390422" y="6067810"/>
            <a:ext cx="158822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10 м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3EC78D9-8A43-4E29-B1E7-D82FA1B32C86}"/>
              </a:ext>
            </a:extLst>
          </p:cNvPr>
          <p:cNvSpPr txBox="1"/>
          <p:nvPr/>
        </p:nvSpPr>
        <p:spPr>
          <a:xfrm>
            <a:off x="5433406" y="6523951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3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188BD7D-0F36-4FAA-A33D-69F7FBDB9BE2}"/>
              </a:ext>
            </a:extLst>
          </p:cNvPr>
          <p:cNvSpPr txBox="1"/>
          <p:nvPr/>
        </p:nvSpPr>
        <p:spPr>
          <a:xfrm>
            <a:off x="5431986" y="6963684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5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F3C6C57-BDE4-48E3-A96F-7786133AC97D}"/>
              </a:ext>
            </a:extLst>
          </p:cNvPr>
          <p:cNvSpPr txBox="1"/>
          <p:nvPr/>
        </p:nvSpPr>
        <p:spPr>
          <a:xfrm>
            <a:off x="5421798" y="7429399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14 м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279AE6F-2027-409A-95B8-E434AE8D36D4}"/>
              </a:ext>
            </a:extLst>
          </p:cNvPr>
          <p:cNvSpPr txBox="1"/>
          <p:nvPr/>
        </p:nvSpPr>
        <p:spPr>
          <a:xfrm>
            <a:off x="5421798" y="4810128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36 м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6E86063-32E7-4846-AB65-D9FF7DC4D014}"/>
              </a:ext>
            </a:extLst>
          </p:cNvPr>
          <p:cNvSpPr txBox="1"/>
          <p:nvPr/>
        </p:nvSpPr>
        <p:spPr>
          <a:xfrm>
            <a:off x="5421798" y="7882270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4 м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8ECD350-918A-4693-8380-865E5D325B8E}"/>
              </a:ext>
            </a:extLst>
          </p:cNvPr>
          <p:cNvSpPr txBox="1"/>
          <p:nvPr/>
        </p:nvSpPr>
        <p:spPr>
          <a:xfrm>
            <a:off x="5438724" y="8316571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5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CF6F8597-07F7-4D02-A808-42270E50D998}"/>
              </a:ext>
            </a:extLst>
          </p:cNvPr>
          <p:cNvSpPr txBox="1"/>
          <p:nvPr/>
        </p:nvSpPr>
        <p:spPr>
          <a:xfrm>
            <a:off x="5429659" y="8784433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11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xmlns="" id="{8FFEB972-CFF3-4F97-AA2F-26CF80AEEC94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>
            <a:extLst>
              <a:ext uri="{FF2B5EF4-FFF2-40B4-BE49-F238E27FC236}">
                <a16:creationId xmlns:a16="http://schemas.microsoft.com/office/drawing/2014/main" xmlns="" id="{CBE97EEE-0586-4638-8B13-266C47468A4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0DBAD4D3-5CC7-4119-A1B1-51A98688304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49ACDF0F-5C70-4DEE-B568-5B6FBB454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xmlns="" id="{75491F5E-EDAB-ACD2-B84A-244C3ACB38D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"Ирвинг"</a:t>
            </a:r>
            <a:endParaRPr spc="-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8">
            <a:extLst>
              <a:ext uri="{FF2B5EF4-FFF2-40B4-BE49-F238E27FC236}">
                <a16:creationId xmlns:a16="http://schemas.microsoft.com/office/drawing/2014/main" xmlns="" id="{98C3A63A-F396-494B-9D31-95763E59F023}"/>
              </a:ext>
            </a:extLst>
          </p:cNvPr>
          <p:cNvSpPr/>
          <p:nvPr/>
        </p:nvSpPr>
        <p:spPr>
          <a:xfrm>
            <a:off x="539636" y="8267700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61AD2A5-2C36-4A47-A39F-A0C3D8796B58}"/>
              </a:ext>
            </a:extLst>
          </p:cNvPr>
          <p:cNvSpPr txBox="1"/>
          <p:nvPr/>
        </p:nvSpPr>
        <p:spPr>
          <a:xfrm>
            <a:off x="627853" y="371369"/>
            <a:ext cx="794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89EB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Схема этажа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80CBC1-D41D-4B47-9D69-3F9534C5D068}"/>
              </a:ext>
            </a:extLst>
          </p:cNvPr>
          <p:cNvSpPr txBox="1"/>
          <p:nvPr/>
        </p:nvSpPr>
        <p:spPr>
          <a:xfrm>
            <a:off x="539635" y="8389563"/>
            <a:ext cx="13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 этаж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xmlns="" id="{406B5D3E-5557-43CA-980D-8940D285A302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xmlns="" id="{CD8990FA-AA39-47C0-AF25-354E37ED413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6425CA87-59C5-47BC-88FA-6311E76D215F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BB85682-7359-4E7B-8304-A4A0B1ADF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xmlns="" id="{DF6C1FA2-4964-D4CD-7B63-2227C04AAF2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"Ирвинг"</a:t>
            </a:r>
            <a:endParaRPr spc="-1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2" t="7028" b="27490"/>
          <a:stretch/>
        </p:blipFill>
        <p:spPr bwMode="auto">
          <a:xfrm>
            <a:off x="484015" y="1333500"/>
            <a:ext cx="6766801" cy="647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9" b="10517"/>
          <a:stretch/>
        </p:blipFill>
        <p:spPr bwMode="auto">
          <a:xfrm>
            <a:off x="697937" y="841164"/>
            <a:ext cx="6290364" cy="371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C168225-B1F6-4580-A21D-37DD3BD34F62}"/>
              </a:ext>
            </a:extLst>
          </p:cNvPr>
          <p:cNvSpPr txBox="1"/>
          <p:nvPr/>
        </p:nvSpPr>
        <p:spPr>
          <a:xfrm>
            <a:off x="639111" y="4718106"/>
            <a:ext cx="42532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 smtClean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Холл</a:t>
            </a:r>
            <a:endParaRPr lang="ru-RU" sz="1050" dirty="0">
              <a:solidFill>
                <a:srgbClr val="333333"/>
              </a:solidFill>
              <a:latin typeface="Montserrat"/>
              <a:cs typeface="Gotham Pro" panose="02000503040000020004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536D4B3-91BA-44FC-842F-10CE90D75F8B}"/>
              </a:ext>
            </a:extLst>
          </p:cNvPr>
          <p:cNvSpPr txBox="1"/>
          <p:nvPr/>
        </p:nvSpPr>
        <p:spPr>
          <a:xfrm>
            <a:off x="648178" y="5173107"/>
            <a:ext cx="4244230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</a:t>
            </a:r>
            <a:r>
              <a:rPr lang="en-US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/</a:t>
            </a:r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у </a:t>
            </a:r>
            <a:endParaRPr lang="ru-RU" sz="1050" dirty="0">
              <a:latin typeface="Montserrat"/>
              <a:cs typeface="Gotham Pro" panose="0200050304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9D04CE6-BC59-4C1F-AA52-44FF2C91F9BA}"/>
              </a:ext>
            </a:extLst>
          </p:cNvPr>
          <p:cNvSpPr txBox="1"/>
          <p:nvPr/>
        </p:nvSpPr>
        <p:spPr>
          <a:xfrm>
            <a:off x="648178" y="6104323"/>
            <a:ext cx="4262921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Спальня 2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3E61A0C9-26C2-428F-8213-E9930B3CDAEF}"/>
              </a:ext>
            </a:extLst>
          </p:cNvPr>
          <p:cNvCxnSpPr>
            <a:cxnSpLocks/>
          </p:cNvCxnSpPr>
          <p:nvPr/>
        </p:nvCxnSpPr>
        <p:spPr>
          <a:xfrm>
            <a:off x="697069" y="5067300"/>
            <a:ext cx="6223503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B0F8C8FD-1318-4484-B3C1-0A20B2FF969A}"/>
              </a:ext>
            </a:extLst>
          </p:cNvPr>
          <p:cNvCxnSpPr>
            <a:cxnSpLocks/>
          </p:cNvCxnSpPr>
          <p:nvPr/>
        </p:nvCxnSpPr>
        <p:spPr>
          <a:xfrm>
            <a:off x="705117" y="5524500"/>
            <a:ext cx="6215455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43569201-C6A8-4FDA-BA5B-378A54E17384}"/>
              </a:ext>
            </a:extLst>
          </p:cNvPr>
          <p:cNvCxnSpPr>
            <a:cxnSpLocks/>
          </p:cNvCxnSpPr>
          <p:nvPr/>
        </p:nvCxnSpPr>
        <p:spPr>
          <a:xfrm>
            <a:off x="697069" y="6004013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96A1D70D-7024-4C8F-BF31-2D005A00887D}"/>
              </a:ext>
            </a:extLst>
          </p:cNvPr>
          <p:cNvCxnSpPr>
            <a:cxnSpLocks/>
          </p:cNvCxnSpPr>
          <p:nvPr/>
        </p:nvCxnSpPr>
        <p:spPr>
          <a:xfrm>
            <a:off x="705113" y="6456275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B10DA45-D603-44EB-AED3-985BF85E3E6C}"/>
              </a:ext>
            </a:extLst>
          </p:cNvPr>
          <p:cNvSpPr txBox="1"/>
          <p:nvPr/>
        </p:nvSpPr>
        <p:spPr>
          <a:xfrm>
            <a:off x="5540831" y="4740458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</a:t>
            </a:r>
            <a:r>
              <a:rPr lang="en-US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3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FA7993F-214B-4874-8E1B-3457DFACA2B1}"/>
              </a:ext>
            </a:extLst>
          </p:cNvPr>
          <p:cNvSpPr txBox="1"/>
          <p:nvPr/>
        </p:nvSpPr>
        <p:spPr>
          <a:xfrm>
            <a:off x="630343" y="5657717"/>
            <a:ext cx="1236008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Спальня 1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67" name="object 18">
            <a:extLst>
              <a:ext uri="{FF2B5EF4-FFF2-40B4-BE49-F238E27FC236}">
                <a16:creationId xmlns:a16="http://schemas.microsoft.com/office/drawing/2014/main" xmlns="" id="{106F2309-98CE-43A8-B71D-35502551B1A6}"/>
              </a:ext>
            </a:extLst>
          </p:cNvPr>
          <p:cNvSpPr/>
          <p:nvPr/>
        </p:nvSpPr>
        <p:spPr>
          <a:xfrm>
            <a:off x="705117" y="3943727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8D289CA-40D9-47B2-800A-80EFCC8676D3}"/>
              </a:ext>
            </a:extLst>
          </p:cNvPr>
          <p:cNvSpPr txBox="1"/>
          <p:nvPr/>
        </p:nvSpPr>
        <p:spPr>
          <a:xfrm>
            <a:off x="705119" y="4073406"/>
            <a:ext cx="136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 этаж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561A38C-8E51-47B5-BA6C-3DA6C21B296F}"/>
              </a:ext>
            </a:extLst>
          </p:cNvPr>
          <p:cNvSpPr txBox="1"/>
          <p:nvPr/>
        </p:nvSpPr>
        <p:spPr>
          <a:xfrm>
            <a:off x="5550481" y="5159868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7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3EC78D9-8A43-4E29-B1E7-D82FA1B32C86}"/>
              </a:ext>
            </a:extLst>
          </p:cNvPr>
          <p:cNvSpPr txBox="1"/>
          <p:nvPr/>
        </p:nvSpPr>
        <p:spPr>
          <a:xfrm>
            <a:off x="5433406" y="5647384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</a:t>
            </a:r>
            <a:r>
              <a:rPr lang="en-US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9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188BD7D-0F36-4FAA-A33D-69F7FBDB9BE2}"/>
              </a:ext>
            </a:extLst>
          </p:cNvPr>
          <p:cNvSpPr txBox="1"/>
          <p:nvPr/>
        </p:nvSpPr>
        <p:spPr>
          <a:xfrm>
            <a:off x="5431986" y="6087118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1</a:t>
            </a:r>
            <a:r>
              <a:rPr lang="en-US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9</a:t>
            </a:r>
            <a:r>
              <a:rPr lang="ru-RU" sz="1200" b="1" dirty="0" smtClean="0">
                <a:solidFill>
                  <a:srgbClr val="333333"/>
                </a:solidFill>
                <a:latin typeface="Montserrat"/>
                <a:cs typeface="Gotham Pro Black"/>
              </a:rPr>
              <a:t> </a:t>
            </a:r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xmlns="" id="{8289212D-0813-4BE4-9EB6-B5655AA3750A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>
            <a:extLst>
              <a:ext uri="{FF2B5EF4-FFF2-40B4-BE49-F238E27FC236}">
                <a16:creationId xmlns:a16="http://schemas.microsoft.com/office/drawing/2014/main" xmlns="" id="{8207E570-D4E3-4453-9E7C-D973EB87B6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6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F451E589-1EC8-432A-9F5E-40C3CA593DD1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70B4A629-ADA7-41D7-AA3B-2B68507CE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xmlns="" id="{49F0DCCB-6E6A-7CE9-0EC2-A58564734F2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"Ирвинг"</a:t>
            </a:r>
            <a:endParaRPr spc="-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999" y="809999"/>
            <a:ext cx="6480175" cy="522579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8224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435"/>
              </a:spcBef>
            </a:pPr>
            <a:endParaRPr sz="2200" dirty="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450" y="383083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250" y="2435216"/>
            <a:ext cx="1846907" cy="4565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10" dirty="0">
                <a:latin typeface="Montserrat Light"/>
              </a:rPr>
              <a:t>* Силовой Каркас</a:t>
            </a:r>
            <a:endParaRPr lang="ru-RU" sz="1400" dirty="0">
              <a:latin typeface="Montserrat Light"/>
            </a:endParaRPr>
          </a:p>
          <a:p>
            <a:pPr marL="12700">
              <a:spcBef>
                <a:spcPts val="100"/>
              </a:spcBef>
            </a:pPr>
            <a:endParaRPr lang="ru-RU" sz="1400" spc="-10" dirty="0">
              <a:latin typeface="Montserrat Light"/>
              <a:cs typeface="Montserrat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7050" y="2435247"/>
            <a:ext cx="3110255" cy="131831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400" b="1" dirty="0">
                <a:latin typeface="Montserrat Light"/>
              </a:rPr>
              <a:t>Изготовление и монтаж силового каркаса из массива соснового бруса, выполненный по технологии </a:t>
            </a:r>
            <a:r>
              <a:rPr lang="af-ZA" sz="1400" b="1" dirty="0" smtClean="0">
                <a:latin typeface="Montserrat Light"/>
              </a:rPr>
              <a:t>Timber Frame</a:t>
            </a:r>
            <a:r>
              <a:rPr lang="af-ZA" sz="1400" b="1" dirty="0">
                <a:latin typeface="Montserrat Light"/>
              </a:rPr>
              <a:t> </a:t>
            </a:r>
            <a:endParaRPr lang="ru-RU" sz="1400" b="1" dirty="0">
              <a:solidFill>
                <a:srgbClr val="2C2E3E"/>
              </a:solidFill>
              <a:latin typeface="Montserrat Light"/>
            </a:endParaRPr>
          </a:p>
          <a:p>
            <a:pPr marL="12700" algn="r">
              <a:spcBef>
                <a:spcPts val="100"/>
              </a:spcBef>
            </a:pPr>
            <a:r>
              <a:rPr lang="af-ZA" sz="1400" b="1" dirty="0">
                <a:latin typeface="Montserrat Light"/>
              </a:rPr>
              <a:t>(</a:t>
            </a:r>
            <a:r>
              <a:rPr lang="ru-RU" sz="1400" b="1" dirty="0">
                <a:latin typeface="Montserrat Light"/>
              </a:rPr>
              <a:t>стойки, балки, стропильная система, лаги перекрытий). </a:t>
            </a:r>
            <a:endParaRPr lang="ru-RU" sz="1400" b="1" dirty="0">
              <a:solidFill>
                <a:srgbClr val="2C2E3E"/>
              </a:solidFill>
              <a:latin typeface="Montserrat Ligh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5551" y="3997708"/>
            <a:ext cx="3242304" cy="15465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400" b="1" dirty="0">
                <a:solidFill>
                  <a:srgbClr val="000000"/>
                </a:solidFill>
                <a:latin typeface="Montserrat Light"/>
              </a:rPr>
              <a:t>Силовой</a:t>
            </a:r>
            <a:r>
              <a:rPr lang="ru-RU" sz="1400" b="1" dirty="0">
                <a:latin typeface="Montserrat Light"/>
              </a:rPr>
              <a:t> каркас + 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>
                <a:latin typeface="Montserrat Light"/>
              </a:rPr>
              <a:t>теплая и холодная кровля, межэтажное перекрытие, утепление наружных каркасных стен, окна и уличные </a:t>
            </a:r>
            <a:r>
              <a:rPr lang="ru-RU" sz="1400" b="1" dirty="0" smtClean="0">
                <a:latin typeface="Montserrat Light"/>
              </a:rPr>
              <a:t>двери, чистовая отделка стен и потолков, 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>
                <a:solidFill>
                  <a:srgbClr val="2C2E3E"/>
                </a:solidFill>
                <a:latin typeface="Montserrat Light"/>
                <a:cs typeface="Montserrat"/>
              </a:rPr>
              <a:t>ф</a:t>
            </a:r>
            <a:r>
              <a:rPr lang="ru-RU" sz="1400" b="1" smtClean="0">
                <a:solidFill>
                  <a:srgbClr val="2C2E3E"/>
                </a:solidFill>
                <a:latin typeface="Montserrat Light"/>
                <a:cs typeface="Montserrat"/>
              </a:rPr>
              <a:t>ундамент</a:t>
            </a:r>
            <a:r>
              <a:rPr lang="ru-RU" sz="1400" b="1" dirty="0" smtClean="0">
                <a:solidFill>
                  <a:srgbClr val="2C2E3E"/>
                </a:solidFill>
                <a:latin typeface="Montserrat Light"/>
                <a:cs typeface="Montserrat"/>
              </a:rPr>
              <a:t>, ввод коммуникаций</a:t>
            </a:r>
            <a:endParaRPr lang="ru-RU" sz="1400" b="1" dirty="0">
              <a:solidFill>
                <a:srgbClr val="2C2E3E"/>
              </a:solidFill>
              <a:latin typeface="Montserrat Ligh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250" y="3994885"/>
            <a:ext cx="1753887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10" dirty="0">
                <a:latin typeface="Montserrat Light"/>
                <a:cs typeface="Montserrat Light"/>
              </a:rPr>
              <a:t>** Теплый контур</a:t>
            </a:r>
            <a:endParaRPr sz="1400" spc="-10" dirty="0">
              <a:latin typeface="Montserrat Light"/>
              <a:cs typeface="Montserrat Light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xmlns="" id="{E9E8BF34-1A1B-43CF-A8E1-35EF4583E3DE}"/>
              </a:ext>
            </a:extLst>
          </p:cNvPr>
          <p:cNvSpPr txBox="1"/>
          <p:nvPr/>
        </p:nvSpPr>
        <p:spPr>
          <a:xfrm>
            <a:off x="882650" y="894572"/>
            <a:ext cx="2819401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chemeClr val="bg1"/>
                </a:solidFill>
                <a:latin typeface="Montserrat"/>
                <a:cs typeface="Montserrat Light"/>
              </a:rPr>
              <a:t>Комплектации</a:t>
            </a:r>
            <a:endParaRPr sz="2400" b="1" dirty="0">
              <a:solidFill>
                <a:schemeClr val="bg1"/>
              </a:solidFill>
              <a:latin typeface="Montserrat"/>
              <a:cs typeface="Montserrat Light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25074859-3899-40C2-8546-FE92CF7697D0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xmlns="" id="{CD49D151-773E-4716-AAFC-E43C9C27BE8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7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9EBC073E-CE43-4A03-9723-6A3594FF49F9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832EE0C-4028-4D13-BBE6-D57BD0306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19" name="object 7">
            <a:extLst>
              <a:ext uri="{FF2B5EF4-FFF2-40B4-BE49-F238E27FC236}">
                <a16:creationId xmlns:a16="http://schemas.microsoft.com/office/drawing/2014/main" xmlns="" id="{31C08516-2367-9618-3A2F-08AA829BFFE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"Ирвинг"</a:t>
            </a:r>
            <a:endParaRPr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325</Words>
  <Application>Microsoft Office PowerPoint</Application>
  <PresentationFormat>Custom</PresentationFormat>
  <Paragraphs>78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Montserrat Light</vt:lpstr>
      <vt:lpstr>Calibri</vt:lpstr>
      <vt:lpstr>Gotham Pro Black</vt:lpstr>
      <vt:lpstr>Montserrat</vt:lpstr>
      <vt:lpstr>Gotham Pro</vt:lpstr>
      <vt:lpstr>Office Theme</vt:lpstr>
      <vt:lpstr>PowerPoint Presentation</vt:lpstr>
      <vt:lpstr>Описание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Вуокса Вирта</dc:title>
  <dc:creator>Ekaterina</dc:creator>
  <cp:lastModifiedBy>Ekaterina</cp:lastModifiedBy>
  <cp:revision>994</cp:revision>
  <dcterms:created xsi:type="dcterms:W3CDTF">2022-06-07T18:44:34Z</dcterms:created>
  <dcterms:modified xsi:type="dcterms:W3CDTF">2022-07-26T11:16:36Z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