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9" r:id="rId4"/>
    <p:sldId id="282" r:id="rId5"/>
    <p:sldId id="281" r:id="rId6"/>
    <p:sldId id="280" r:id="rId7"/>
    <p:sldId id="260" r:id="rId8"/>
  </p:sldIdLst>
  <p:sldSz cx="7556500" cy="10439400"/>
  <p:notesSz cx="7556500" cy="10439400"/>
  <p:embeddedFontLst>
    <p:embeddedFont>
      <p:font typeface="Gotham Pro Black" panose="02000903040000020004" charset="0"/>
      <p:regular r:id="rId10"/>
      <p:italic r:id="rId11"/>
    </p:embeddedFont>
    <p:embeddedFont>
      <p:font typeface="Montserrat" panose="020B0604020202020204" charset="-52"/>
      <p:regular r:id="rId12"/>
      <p:bold r:id="rId13"/>
      <p:italic r:id="rId14"/>
      <p:boldItalic r:id="rId15"/>
    </p:embeddedFont>
    <p:embeddedFont>
      <p:font typeface="Montserrat Light" panose="020B0604020202020204" charset="-52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D3D"/>
    <a:srgbClr val="896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EDEED-261C-4AD3-960E-2B782EC53FAC}" v="722" dt="2022-06-17T15:32:42.109"/>
    <p1510:client id="{81F6AE0D-6844-4930-A64A-E5AA39D6B0C1}" v="16" dt="2022-06-17T10:30:05.672"/>
    <p1510:client id="{C9BA1047-A496-4819-B445-A1A4A9ACCD96}" v="2112" dt="2022-06-17T11:56:34.2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0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ECF9-D8C8-4D0E-BCA1-16A15DC3E9A0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04925"/>
            <a:ext cx="25495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24438"/>
            <a:ext cx="6045200" cy="4110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9915525"/>
            <a:ext cx="3275013" cy="523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79AD-8A08-4165-9800-83AF62F7D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4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3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5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FEAE9-BCA4-4995-8293-A0C4AD7715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3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F79AD-8A08-4165-9800-83AF62F7DA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36214"/>
            <a:ext cx="6423025" cy="2192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46064"/>
            <a:ext cx="5289550" cy="260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01062"/>
            <a:ext cx="3287077" cy="6890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00" y="9551286"/>
            <a:ext cx="7016499" cy="6453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86924" y="9720337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299"/>
                </a:lnTo>
              </a:path>
            </a:pathLst>
          </a:custGeom>
          <a:ln w="9524">
            <a:solidFill>
              <a:srgbClr val="8F9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999" y="809999"/>
            <a:ext cx="6476500" cy="69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800" y="1922595"/>
            <a:ext cx="6504899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680" y="9770931"/>
            <a:ext cx="311150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Индивидуальный</a:t>
            </a:r>
            <a:r>
              <a:rPr spc="-30" dirty="0"/>
              <a:t> </a:t>
            </a:r>
            <a:r>
              <a:rPr dirty="0"/>
              <a:t>проект</a:t>
            </a:r>
            <a:r>
              <a:rPr spc="-25" dirty="0"/>
              <a:t> </a:t>
            </a:r>
            <a:r>
              <a:rPr dirty="0"/>
              <a:t>Вуокса</a:t>
            </a:r>
            <a:r>
              <a:rPr spc="-25" dirty="0"/>
              <a:t> </a:t>
            </a:r>
            <a:r>
              <a:rPr spc="-10" dirty="0"/>
              <a:t>Вирта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708642"/>
            <a:ext cx="173799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95AB"/>
                </a:solidFill>
                <a:latin typeface="Montserrat Light"/>
                <a:cs typeface="Montserrat Light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Изображение выглядит как трава, дерево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FE5C4D9A-12B3-597C-8046-E3D8D3442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5" t="14531" r="1889" b="16248"/>
          <a:stretch/>
        </p:blipFill>
        <p:spPr>
          <a:xfrm>
            <a:off x="537989" y="689793"/>
            <a:ext cx="7014832" cy="50075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300" y="5974529"/>
            <a:ext cx="336257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0" dirty="0">
                <a:solidFill>
                  <a:srgbClr val="2C2E3E"/>
                </a:solidFill>
                <a:latin typeface="Montserrat Light"/>
                <a:cs typeface="Montserrat Light"/>
              </a:rPr>
              <a:t>Стоимость</a:t>
            </a:r>
            <a:r>
              <a:rPr lang="ru-RU" sz="1200" spc="-80" dirty="0">
                <a:solidFill>
                  <a:srgbClr val="2C2E3E"/>
                </a:solidFill>
                <a:latin typeface="Montserrat Light"/>
                <a:cs typeface="Montserrat Light"/>
              </a:rPr>
              <a:t>  комплектации "Силовой каркас" *</a:t>
            </a:r>
            <a:endParaRPr lang="ru-RU" sz="1200" dirty="0">
              <a:solidFill>
                <a:srgbClr val="2C2E3E"/>
              </a:solidFill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492688"/>
            <a:ext cx="364874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</a:rPr>
              <a:t>Стоимость комплектации "Теплый контур" **</a:t>
            </a:r>
            <a:endParaRPr lang="ru-RU" sz="1200" spc="-50" dirty="0">
              <a:latin typeface="Montserra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7033275"/>
            <a:ext cx="325095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Брус, мм</a:t>
            </a:r>
            <a:endParaRPr lang="ru-RU" sz="1200" spc="-25" dirty="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420" y="7552045"/>
            <a:ext cx="2924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dirty="0" err="1">
                <a:latin typeface="Montserrat Light" panose="00000400000000000000" pitchFamily="2" charset="-52"/>
                <a:cs typeface="Montserrat Light"/>
              </a:rPr>
              <a:t>Площадь</a:t>
            </a: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8078295"/>
            <a:ext cx="2790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0" dirty="0">
                <a:latin typeface="Montserrat Light" panose="00000400000000000000" pitchFamily="2" charset="-52"/>
                <a:cs typeface="Montserrat Light"/>
              </a:rPr>
              <a:t>Площадь с террасой, 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  <a:cs typeface="Gotham Pro Black" panose="02000903040000020004" pitchFamily="2" charset="0"/>
              </a:rPr>
              <a:t>м</a:t>
            </a:r>
            <a:r>
              <a:rPr lang="ru-RU" sz="1200" dirty="0">
                <a:solidFill>
                  <a:srgbClr val="333333"/>
                </a:solidFill>
                <a:latin typeface="Montserrat Light" panose="00000400000000000000" pitchFamily="2" charset="-52"/>
              </a:rPr>
              <a:t>²</a:t>
            </a:r>
            <a:endParaRPr sz="1200" dirty="0">
              <a:latin typeface="Montserrat Light" panose="00000400000000000000" pitchFamily="2" charset="-52"/>
              <a:cs typeface="Montserrat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9619" y="5974529"/>
            <a:ext cx="1425952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>
                <a:latin typeface="Montserrat"/>
              </a:rPr>
              <a:t>о</a:t>
            </a:r>
            <a:r>
              <a:rPr lang="ru-RU" sz="1200" b="1" dirty="0" smtClean="0">
                <a:latin typeface="Montserrat"/>
              </a:rPr>
              <a:t>т </a:t>
            </a:r>
            <a:r>
              <a:rPr lang="en-US" sz="1200" b="1" dirty="0" smtClean="0">
                <a:latin typeface="Montserrat"/>
              </a:rPr>
              <a:t>8 </a:t>
            </a:r>
            <a:r>
              <a:rPr lang="en-US" sz="1200" b="1" dirty="0">
                <a:latin typeface="Montserrat"/>
              </a:rPr>
              <a:t>310 000</a:t>
            </a: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 </a:t>
            </a:r>
            <a:r>
              <a:rPr sz="1200" b="1" spc="-25" dirty="0" err="1">
                <a:solidFill>
                  <a:srgbClr val="2C2E3E"/>
                </a:solidFill>
                <a:latin typeface="Montserrat"/>
                <a:cs typeface="Montserrat"/>
              </a:rPr>
              <a:t>руб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6050" y="6492689"/>
            <a:ext cx="1807208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spc="-25" dirty="0" smtClean="0">
                <a:solidFill>
                  <a:srgbClr val="2C2E3E"/>
                </a:solidFill>
                <a:latin typeface="Montserrat"/>
                <a:cs typeface="Montserrat"/>
              </a:rPr>
              <a:t>от 24 600 000 </a:t>
            </a:r>
            <a:r>
              <a:rPr lang="ru-RU" sz="1200" b="1" spc="-25" dirty="0">
                <a:solidFill>
                  <a:srgbClr val="2C2E3E"/>
                </a:solidFill>
                <a:latin typeface="Montserrat"/>
                <a:cs typeface="Montserrat"/>
              </a:rPr>
              <a:t>руб.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703" y="7033741"/>
            <a:ext cx="2329654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200" b="1" dirty="0" smtClean="0">
                <a:latin typeface="Montserrat"/>
                <a:cs typeface="Montserrat"/>
              </a:rPr>
              <a:t>230х230</a:t>
            </a:r>
            <a:endParaRPr sz="1200" b="1"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2242" y="7551880"/>
            <a:ext cx="610453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C2E3E"/>
                </a:solidFill>
                <a:latin typeface="Montserrat"/>
                <a:cs typeface="Montserrat"/>
              </a:rPr>
              <a:t>205</a:t>
            </a:r>
            <a:endParaRPr sz="1200" b="1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6970" y="8047168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354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450" y="6354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450" y="68812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450" y="74074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450" y="793370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450" y="845995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7300" y="322322"/>
            <a:ext cx="3555750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40" dirty="0">
                <a:solidFill>
                  <a:srgbClr val="8F95AB"/>
                </a:solidFill>
                <a:latin typeface="Montserrat Light"/>
                <a:cs typeface="Montserrat Light"/>
              </a:rPr>
              <a:t>Типовой </a:t>
            </a:r>
            <a:r>
              <a:rPr sz="1600" b="0" spc="-10" dirty="0" err="1" smtClean="0">
                <a:solidFill>
                  <a:srgbClr val="8F95AB"/>
                </a:solidFill>
                <a:latin typeface="Montserrat Light"/>
                <a:cs typeface="Montserrat Light"/>
              </a:rPr>
              <a:t>проект</a:t>
            </a:r>
            <a:r>
              <a:rPr lang="ru-RU" sz="1600" b="0" spc="-10" dirty="0" smtClean="0">
                <a:solidFill>
                  <a:srgbClr val="8F95AB"/>
                </a:solidFill>
                <a:latin typeface="Montserrat Light"/>
                <a:cs typeface="Montserrat Light"/>
              </a:rPr>
              <a:t> «</a:t>
            </a:r>
            <a:r>
              <a:rPr lang="ru-RU" sz="1600" b="0" spc="-10" dirty="0" err="1" smtClean="0">
                <a:solidFill>
                  <a:srgbClr val="8F95AB"/>
                </a:solidFill>
                <a:latin typeface="Montserrat Light"/>
                <a:cs typeface="Montserrat Light"/>
              </a:rPr>
              <a:t>Тимонсари</a:t>
            </a:r>
            <a:r>
              <a:rPr lang="ru-RU" sz="1600" b="0" spc="-10" dirty="0" smtClean="0">
                <a:solidFill>
                  <a:srgbClr val="8F95AB"/>
                </a:solidFill>
                <a:latin typeface="Montserrat Light"/>
                <a:cs typeface="Montserrat Light"/>
              </a:rPr>
              <a:t>»</a:t>
            </a:r>
            <a:endParaRPr sz="1600" dirty="0" err="1">
              <a:latin typeface="Montserrat Light"/>
              <a:cs typeface="Montserrat Light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5746DAD8-A345-4F70-87E4-70F6BF61185B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A5C719C4-7885-4A9B-9A1C-28D9FD2805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D8C009DB-68B9-4C59-AE4D-602F50E3186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</a:t>
            </a:r>
            <a:r>
              <a:rPr lang="ru-RU" dirty="0" err="1">
                <a:solidFill>
                  <a:schemeClr val="bg1"/>
                </a:solidFill>
              </a:rPr>
              <a:t>Тимонсари</a:t>
            </a:r>
            <a:r>
              <a:rPr lang="ru-RU" dirty="0">
                <a:solidFill>
                  <a:schemeClr val="bg1"/>
                </a:solidFill>
              </a:rPr>
              <a:t>"</a:t>
            </a:r>
            <a:endParaRPr spc="-10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3EB4CBC-B1C2-48BA-99E2-B78A0BE0D1B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D3A4CE-E600-40C9-AD18-F1432C0C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271881-F72C-40DA-B26C-A4D06D31A6DF}"/>
              </a:ext>
            </a:extLst>
          </p:cNvPr>
          <p:cNvSpPr txBox="1"/>
          <p:nvPr/>
        </p:nvSpPr>
        <p:spPr>
          <a:xfrm>
            <a:off x="540451" y="5089801"/>
            <a:ext cx="1924343" cy="369332"/>
          </a:xfrm>
          <a:prstGeom prst="rect">
            <a:avLst/>
          </a:prstGeom>
          <a:solidFill>
            <a:srgbClr val="896E4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/>
                <a:cs typeface="Gotham Pro Black"/>
              </a:rPr>
              <a:t>ТИМОНСАРИ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0A1F416F-CE50-F2C2-0E03-9986032B99F5}"/>
              </a:ext>
            </a:extLst>
          </p:cNvPr>
          <p:cNvSpPr txBox="1"/>
          <p:nvPr/>
        </p:nvSpPr>
        <p:spPr>
          <a:xfrm>
            <a:off x="526873" y="8622651"/>
            <a:ext cx="2790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latin typeface="Montserrat Light"/>
                <a:cs typeface="Montserrat Light"/>
              </a:rPr>
              <a:t>Количество машин для транспортировки</a:t>
            </a:r>
            <a:endParaRPr lang="ru-RU" sz="1200" dirty="0">
              <a:solidFill>
                <a:srgbClr val="000000"/>
              </a:solidFill>
              <a:latin typeface="Montserrat Light"/>
              <a:cs typeface="Gotham Pro Black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D8464399-9005-0BD5-EDE7-CB39AB1C8F7B}"/>
              </a:ext>
            </a:extLst>
          </p:cNvPr>
          <p:cNvSpPr txBox="1"/>
          <p:nvPr/>
        </p:nvSpPr>
        <p:spPr>
          <a:xfrm>
            <a:off x="6502724" y="8591524"/>
            <a:ext cx="526415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2C2E3E"/>
                </a:solidFill>
                <a:latin typeface="Montserrat"/>
                <a:cs typeface="Montserrat"/>
              </a:rPr>
              <a:t>3</a:t>
            </a:r>
            <a:endParaRPr sz="1200" b="1" spc="-10" dirty="0">
              <a:solidFill>
                <a:srgbClr val="2C2E3E"/>
              </a:solidFill>
              <a:latin typeface="Montserrat"/>
              <a:cs typeface="Montserra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7B9680A5-6B47-CA15-6341-1198C5D1649C}"/>
              </a:ext>
            </a:extLst>
          </p:cNvPr>
          <p:cNvSpPr/>
          <p:nvPr/>
        </p:nvSpPr>
        <p:spPr>
          <a:xfrm>
            <a:off x="540014" y="913495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00" y="1922595"/>
            <a:ext cx="6466205" cy="140448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44450">
              <a:lnSpc>
                <a:spcPct val="114999"/>
              </a:lnSpc>
              <a:spcBef>
                <a:spcPts val="100"/>
              </a:spcBef>
            </a:pPr>
            <a:r>
              <a:rPr lang="ru-RU" sz="1600" spc="-10" dirty="0">
                <a:latin typeface="Montserrat Light"/>
              </a:rPr>
              <a:t>Дом получил своё имя согласно названию острова, на берегу которого был построен. Объект демонстрирует современные архитектурные решения - имеет большую площадь панорамного остекления, что позволяет органично вписать его в природный ландшафт.</a:t>
            </a:r>
            <a:endParaRPr lang="ru-RU">
              <a:latin typeface="Montserra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799" y="7772281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2857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9254" y="7962900"/>
            <a:ext cx="34639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600" b="0" dirty="0">
                <a:latin typeface="Montserrat Light"/>
                <a:cs typeface="Montserrat Light"/>
              </a:rPr>
              <a:t>Заказывайте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проект,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и</a:t>
            </a:r>
            <a:r>
              <a:rPr sz="1600" b="0" spc="-6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уже</a:t>
            </a:r>
            <a:r>
              <a:rPr sz="1600" b="0" spc="-60" dirty="0">
                <a:latin typeface="Montserrat Light"/>
                <a:cs typeface="Montserrat Light"/>
              </a:rPr>
              <a:t> </a:t>
            </a:r>
            <a:r>
              <a:rPr sz="1600" b="0" spc="-10" dirty="0">
                <a:latin typeface="Montserrat Light"/>
                <a:cs typeface="Montserrat Light"/>
              </a:rPr>
              <a:t>через </a:t>
            </a:r>
            <a:r>
              <a:rPr sz="1600" b="0" dirty="0">
                <a:latin typeface="Montserrat Light"/>
                <a:cs typeface="Montserrat Light"/>
              </a:rPr>
              <a:t>несколько</a:t>
            </a:r>
            <a:r>
              <a:rPr sz="1600" b="0" spc="-40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месяцев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вы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10" dirty="0">
                <a:latin typeface="Montserrat Light"/>
                <a:cs typeface="Montserrat Light"/>
              </a:rPr>
              <a:t>заедете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50" dirty="0">
                <a:latin typeface="Montserrat Light"/>
                <a:cs typeface="Montserrat Light"/>
              </a:rPr>
              <a:t>в </a:t>
            </a:r>
            <a:r>
              <a:rPr sz="1600" b="0" dirty="0">
                <a:latin typeface="Montserrat Light"/>
                <a:cs typeface="Montserrat Light"/>
              </a:rPr>
              <a:t>собственный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dirty="0">
                <a:latin typeface="Montserrat Light"/>
                <a:cs typeface="Montserrat Light"/>
              </a:rPr>
              <a:t>уютный</a:t>
            </a:r>
            <a:r>
              <a:rPr sz="1600" b="0" spc="-35" dirty="0">
                <a:latin typeface="Montserrat Light"/>
                <a:cs typeface="Montserrat Light"/>
              </a:rPr>
              <a:t> </a:t>
            </a:r>
            <a:r>
              <a:rPr sz="1600" b="0" spc="-20" dirty="0">
                <a:latin typeface="Montserrat Light"/>
                <a:cs typeface="Montserrat Light"/>
              </a:rPr>
              <a:t>дом.</a:t>
            </a:r>
            <a:endParaRPr sz="1600" dirty="0">
              <a:latin typeface="Montserrat Light"/>
              <a:cs typeface="Montserrat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799" y="9024895"/>
            <a:ext cx="6494780" cy="0"/>
          </a:xfrm>
          <a:custGeom>
            <a:avLst/>
            <a:gdLst/>
            <a:ahLst/>
            <a:cxnLst/>
            <a:rect l="l" t="t" r="r" b="b"/>
            <a:pathLst>
              <a:path w="6494780">
                <a:moveTo>
                  <a:pt x="0" y="0"/>
                </a:moveTo>
                <a:lnTo>
                  <a:pt x="6494399" y="0"/>
                </a:lnTo>
              </a:path>
            </a:pathLst>
          </a:custGeom>
          <a:ln w="9524">
            <a:solidFill>
              <a:srgbClr val="2B2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999" y="809999"/>
            <a:ext cx="2479040" cy="691515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3716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80"/>
              </a:spcBef>
            </a:pPr>
            <a:r>
              <a:rPr spc="-10" dirty="0"/>
              <a:t>Описание</a:t>
            </a: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25320724-5F59-4E03-8993-2F8FD7723EF8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A6018BB9-8DDA-4978-99EF-7205CB7D40A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ABBFBA-7BB3-4CD3-B8F8-5494206A4F15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89D638-F95D-4B27-A71E-6EB8E61EB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D9CBDDA3-5352-64F3-B1C3-BC71CE2AEF4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:a16="http://schemas.microsoft.com/office/drawing/2014/main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A9021435-E389-4E4A-A230-54D9CEA79C7E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B32D1230-8814-4390-989C-AB706372161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8A3E6B-8FBE-4B55-A000-1417D0AFF88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F19CD7-E80D-4608-8A26-0528AD025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DBE11BB7-0A8E-9E2B-38ED-617447F365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</a:t>
            </a:r>
            <a:r>
              <a:rPr lang="ru-RU" dirty="0" err="1">
                <a:solidFill>
                  <a:schemeClr val="bg1"/>
                </a:solidFill>
              </a:rPr>
              <a:t>Тимонсари</a:t>
            </a:r>
            <a:r>
              <a:rPr lang="ru-RU" dirty="0">
                <a:solidFill>
                  <a:schemeClr val="bg1"/>
                </a:solidFill>
              </a:rPr>
              <a:t>"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2A7C099-5CA6-909A-EAC1-5A78298EB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4" b="12500"/>
          <a:stretch/>
        </p:blipFill>
        <p:spPr>
          <a:xfrm>
            <a:off x="153267" y="851629"/>
            <a:ext cx="7409707" cy="6459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рава, внешний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2240FD5-3663-1C3C-720E-D4D2A1068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7" t="19648" r="1626" b="25818"/>
          <a:stretch/>
        </p:blipFill>
        <p:spPr>
          <a:xfrm>
            <a:off x="684073" y="727697"/>
            <a:ext cx="6862634" cy="384273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5188149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Гостиная</a:t>
            </a:r>
            <a:endParaRPr lang="ru-RU" sz="1074" dirty="0" err="1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641C42-C6DC-475B-B262-C3DB1E2011B1}"/>
              </a:ext>
            </a:extLst>
          </p:cNvPr>
          <p:cNvSpPr txBox="1"/>
          <p:nvPr/>
        </p:nvSpPr>
        <p:spPr>
          <a:xfrm>
            <a:off x="648178" y="6074466"/>
            <a:ext cx="646228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Холл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D04CE6-BC59-4C1F-AA52-44FF2C91F9BA}"/>
              </a:ext>
            </a:extLst>
          </p:cNvPr>
          <p:cNvSpPr txBox="1"/>
          <p:nvPr/>
        </p:nvSpPr>
        <p:spPr>
          <a:xfrm>
            <a:off x="648178" y="6980890"/>
            <a:ext cx="4262921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066FD3-6E5E-458B-8ACB-6830DF048C06}"/>
              </a:ext>
            </a:extLst>
          </p:cNvPr>
          <p:cNvSpPr txBox="1"/>
          <p:nvPr/>
        </p:nvSpPr>
        <p:spPr>
          <a:xfrm>
            <a:off x="662557" y="7427322"/>
            <a:ext cx="47793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Комната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537343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8694B9F-B396-4F85-A732-1C65775C4D56}"/>
              </a:ext>
            </a:extLst>
          </p:cNvPr>
          <p:cNvCxnSpPr>
            <a:cxnSpLocks/>
          </p:cNvCxnSpPr>
          <p:nvPr/>
        </p:nvCxnSpPr>
        <p:spPr>
          <a:xfrm>
            <a:off x="695909" y="5979216"/>
            <a:ext cx="6206541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CF0B137-E289-4953-8A39-94614E116313}"/>
              </a:ext>
            </a:extLst>
          </p:cNvPr>
          <p:cNvCxnSpPr>
            <a:cxnSpLocks/>
          </p:cNvCxnSpPr>
          <p:nvPr/>
        </p:nvCxnSpPr>
        <p:spPr>
          <a:xfrm>
            <a:off x="695909" y="6427383"/>
            <a:ext cx="621804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880579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7332842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3420F8C-F2A5-44B2-92DE-16DBE88E40D0}"/>
              </a:ext>
            </a:extLst>
          </p:cNvPr>
          <p:cNvSpPr txBox="1"/>
          <p:nvPr/>
        </p:nvSpPr>
        <p:spPr>
          <a:xfrm>
            <a:off x="648178" y="5646449"/>
            <a:ext cx="4238467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Кухня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5210501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32,69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30C7C95-32A9-4CC6-B9AA-4DB23B6E82B1}"/>
              </a:ext>
            </a:extLst>
          </p:cNvPr>
          <p:cNvCxnSpPr>
            <a:cxnSpLocks/>
          </p:cNvCxnSpPr>
          <p:nvPr/>
        </p:nvCxnSpPr>
        <p:spPr>
          <a:xfrm>
            <a:off x="726965" y="7787125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6534283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Гардеробная 1</a:t>
            </a: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1 этаж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B788A2-FD66-48E0-9993-49A26E606E21}"/>
              </a:ext>
            </a:extLst>
          </p:cNvPr>
          <p:cNvSpPr txBox="1"/>
          <p:nvPr/>
        </p:nvSpPr>
        <p:spPr>
          <a:xfrm>
            <a:off x="639111" y="4811222"/>
            <a:ext cx="4795082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Терраса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9CC7192B-2017-4C9D-BAFF-F921F08591C9}"/>
              </a:ext>
            </a:extLst>
          </p:cNvPr>
          <p:cNvCxnSpPr>
            <a:cxnSpLocks/>
          </p:cNvCxnSpPr>
          <p:nvPr/>
        </p:nvCxnSpPr>
        <p:spPr>
          <a:xfrm>
            <a:off x="705113" y="5101533"/>
            <a:ext cx="6224527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FA19E94-534F-4414-ABCD-E80D5FBDE709}"/>
              </a:ext>
            </a:extLst>
          </p:cNvPr>
          <p:cNvSpPr txBox="1"/>
          <p:nvPr/>
        </p:nvSpPr>
        <p:spPr>
          <a:xfrm>
            <a:off x="5540831" y="5634067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27,97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8401C9-FA25-41C2-BD93-3E23704B8F90}"/>
              </a:ext>
            </a:extLst>
          </p:cNvPr>
          <p:cNvSpPr txBox="1"/>
          <p:nvPr/>
        </p:nvSpPr>
        <p:spPr>
          <a:xfrm>
            <a:off x="5390422" y="6067810"/>
            <a:ext cx="15882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39,75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652395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4 м²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88BD7D-0F36-4FAA-A33D-69F7FBDB9BE2}"/>
              </a:ext>
            </a:extLst>
          </p:cNvPr>
          <p:cNvSpPr txBox="1"/>
          <p:nvPr/>
        </p:nvSpPr>
        <p:spPr>
          <a:xfrm>
            <a:off x="5431986" y="6963684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4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3C6C57-BDE4-48E3-A96F-7786133AC97D}"/>
              </a:ext>
            </a:extLst>
          </p:cNvPr>
          <p:cNvSpPr txBox="1"/>
          <p:nvPr/>
        </p:nvSpPr>
        <p:spPr>
          <a:xfrm>
            <a:off x="5421798" y="7429399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27,97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79AE6F-2027-409A-95B8-E434AE8D36D4}"/>
              </a:ext>
            </a:extLst>
          </p:cNvPr>
          <p:cNvSpPr txBox="1"/>
          <p:nvPr/>
        </p:nvSpPr>
        <p:spPr>
          <a:xfrm>
            <a:off x="5421798" y="4810128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 smtClean="0">
                <a:solidFill>
                  <a:srgbClr val="2B2D3D"/>
                </a:solidFill>
                <a:latin typeface="Montserrat"/>
                <a:cs typeface="Gotham Pro Black"/>
              </a:rPr>
              <a:t>149 м</a:t>
            </a:r>
            <a:r>
              <a:rPr lang="ru-RU" sz="1200" b="1" dirty="0" smtClean="0">
                <a:solidFill>
                  <a:srgbClr val="2B2D3D"/>
                </a:solidFill>
                <a:latin typeface="Montserrat"/>
              </a:rPr>
              <a:t>²</a:t>
            </a:r>
            <a:endParaRPr lang="ru-RU" sz="1200" b="1" dirty="0">
              <a:solidFill>
                <a:srgbClr val="2B2D3D"/>
              </a:solidFill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8FFEB972-CFF3-4F97-AA2F-26CF80AEEC94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:a16="http://schemas.microsoft.com/office/drawing/2014/main" id="{CBE97EEE-0586-4638-8B13-266C47468A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DBAD4D3-5CC7-4119-A1B1-51A986883046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9ACDF0F-5C70-4DEE-B568-5B6FBB454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75491F5E-EDAB-ACD2-B84A-244C3ACB38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</a:t>
            </a:r>
            <a:r>
              <a:rPr lang="ru-RU" dirty="0" err="1">
                <a:solidFill>
                  <a:schemeClr val="bg1"/>
                </a:solidFill>
              </a:rPr>
              <a:t>Тимонсари</a:t>
            </a:r>
            <a:r>
              <a:rPr lang="ru-RU" dirty="0">
                <a:solidFill>
                  <a:schemeClr val="bg1"/>
                </a:solidFill>
              </a:rPr>
              <a:t>"</a:t>
            </a:r>
            <a:endParaRPr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8">
            <a:extLst>
              <a:ext uri="{FF2B5EF4-FFF2-40B4-BE49-F238E27FC236}">
                <a16:creationId xmlns:a16="http://schemas.microsoft.com/office/drawing/2014/main" id="{98C3A63A-F396-494B-9D31-95763E59F023}"/>
              </a:ext>
            </a:extLst>
          </p:cNvPr>
          <p:cNvSpPr/>
          <p:nvPr/>
        </p:nvSpPr>
        <p:spPr>
          <a:xfrm>
            <a:off x="539636" y="8267700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1AD2A5-2C36-4A47-A39F-A0C3D8796B58}"/>
              </a:ext>
            </a:extLst>
          </p:cNvPr>
          <p:cNvSpPr txBox="1"/>
          <p:nvPr/>
        </p:nvSpPr>
        <p:spPr>
          <a:xfrm>
            <a:off x="627853" y="371369"/>
            <a:ext cx="794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89EB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Схема этажа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0CBC1-D41D-4B47-9D69-3F9534C5D068}"/>
              </a:ext>
            </a:extLst>
          </p:cNvPr>
          <p:cNvSpPr txBox="1"/>
          <p:nvPr/>
        </p:nvSpPr>
        <p:spPr>
          <a:xfrm>
            <a:off x="539635" y="8389563"/>
            <a:ext cx="13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 этаж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06B5D3E-5557-43CA-980D-8940D285A302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5">
            <a:extLst>
              <a:ext uri="{FF2B5EF4-FFF2-40B4-BE49-F238E27FC236}">
                <a16:creationId xmlns:a16="http://schemas.microsoft.com/office/drawing/2014/main" id="{CD8990FA-AA39-47C0-AF25-354E37ED413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425CA87-59C5-47BC-88FA-6311E76D215F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B85682-7359-4E7B-8304-A4A0B1ADF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DF6C1FA2-4964-D4CD-7B63-2227C04AAF2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</a:t>
            </a:r>
            <a:r>
              <a:rPr lang="ru-RU" dirty="0" err="1">
                <a:solidFill>
                  <a:schemeClr val="bg1"/>
                </a:solidFill>
              </a:rPr>
              <a:t>Тимонсари</a:t>
            </a:r>
            <a:r>
              <a:rPr lang="ru-RU" dirty="0">
                <a:solidFill>
                  <a:schemeClr val="bg1"/>
                </a:solidFill>
              </a:rPr>
              <a:t>"</a:t>
            </a:r>
            <a:endParaRPr spc="-10" dirty="0">
              <a:solidFill>
                <a:schemeClr val="bg1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0265D25-F2C5-6067-9D4C-8AD7673F4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33" y="989863"/>
            <a:ext cx="7033456" cy="7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9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3" descr="Изображение выглядит как дерево, трав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7EE0FEC1-5022-9065-A261-614FA2AC4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6" t="30998" r="-257" b="12857"/>
          <a:stretch/>
        </p:blipFill>
        <p:spPr>
          <a:xfrm>
            <a:off x="699613" y="726183"/>
            <a:ext cx="6888656" cy="38336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168225-B1F6-4580-A21D-37DD3BD34F62}"/>
              </a:ext>
            </a:extLst>
          </p:cNvPr>
          <p:cNvSpPr txBox="1"/>
          <p:nvPr/>
        </p:nvSpPr>
        <p:spPr>
          <a:xfrm>
            <a:off x="639111" y="4718106"/>
            <a:ext cx="425329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Балкон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36D4B3-91BA-44FC-842F-10CE90D75F8B}"/>
              </a:ext>
            </a:extLst>
          </p:cNvPr>
          <p:cNvSpPr txBox="1"/>
          <p:nvPr/>
        </p:nvSpPr>
        <p:spPr>
          <a:xfrm>
            <a:off x="648178" y="5173107"/>
            <a:ext cx="4244230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С</a:t>
            </a:r>
            <a:r>
              <a:rPr lang="en-US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/</a:t>
            </a:r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у 2 и 3 </a:t>
            </a:r>
            <a:endParaRPr lang="ru-RU" sz="1050" dirty="0">
              <a:latin typeface="Montserrat"/>
              <a:cs typeface="Gotham Pro" panose="0200050304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D04CE6-BC59-4C1F-AA52-44FF2C91F9BA}"/>
              </a:ext>
            </a:extLst>
          </p:cNvPr>
          <p:cNvSpPr txBox="1"/>
          <p:nvPr/>
        </p:nvSpPr>
        <p:spPr>
          <a:xfrm>
            <a:off x="648178" y="6104323"/>
            <a:ext cx="4262921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Спальня 2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E61A0C9-26C2-428F-8213-E9930B3CDAEF}"/>
              </a:ext>
            </a:extLst>
          </p:cNvPr>
          <p:cNvCxnSpPr>
            <a:cxnSpLocks/>
          </p:cNvCxnSpPr>
          <p:nvPr/>
        </p:nvCxnSpPr>
        <p:spPr>
          <a:xfrm>
            <a:off x="697069" y="5067300"/>
            <a:ext cx="6223503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0F8C8FD-1318-4484-B3C1-0A20B2FF969A}"/>
              </a:ext>
            </a:extLst>
          </p:cNvPr>
          <p:cNvCxnSpPr>
            <a:cxnSpLocks/>
          </p:cNvCxnSpPr>
          <p:nvPr/>
        </p:nvCxnSpPr>
        <p:spPr>
          <a:xfrm>
            <a:off x="705117" y="5524500"/>
            <a:ext cx="6215455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3569201-C6A8-4FDA-BA5B-378A54E17384}"/>
              </a:ext>
            </a:extLst>
          </p:cNvPr>
          <p:cNvCxnSpPr>
            <a:cxnSpLocks/>
          </p:cNvCxnSpPr>
          <p:nvPr/>
        </p:nvCxnSpPr>
        <p:spPr>
          <a:xfrm>
            <a:off x="697069" y="6004013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6A1D70D-7024-4C8F-BF31-2D005A00887D}"/>
              </a:ext>
            </a:extLst>
          </p:cNvPr>
          <p:cNvCxnSpPr>
            <a:cxnSpLocks/>
          </p:cNvCxnSpPr>
          <p:nvPr/>
        </p:nvCxnSpPr>
        <p:spPr>
          <a:xfrm>
            <a:off x="705113" y="6456275"/>
            <a:ext cx="6261480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B10DA45-D603-44EB-AED3-985BF85E3E6C}"/>
              </a:ext>
            </a:extLst>
          </p:cNvPr>
          <p:cNvSpPr txBox="1"/>
          <p:nvPr/>
        </p:nvSpPr>
        <p:spPr>
          <a:xfrm>
            <a:off x="5540831" y="4740458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7,7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A7993F-214B-4874-8E1B-3457DFACA2B1}"/>
              </a:ext>
            </a:extLst>
          </p:cNvPr>
          <p:cNvSpPr txBox="1"/>
          <p:nvPr/>
        </p:nvSpPr>
        <p:spPr>
          <a:xfrm>
            <a:off x="630343" y="5657717"/>
            <a:ext cx="1236008" cy="2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74" dirty="0">
                <a:solidFill>
                  <a:srgbClr val="333333"/>
                </a:solidFill>
                <a:latin typeface="Montserrat" panose="00000500000000000000" pitchFamily="2" charset="-52"/>
                <a:cs typeface="Gotham Pro" panose="02000503040000020004" pitchFamily="2" charset="0"/>
              </a:rPr>
              <a:t>Спальня 1</a:t>
            </a:r>
            <a:endParaRPr lang="ru-RU" sz="1074" dirty="0">
              <a:latin typeface="Montserrat" panose="00000500000000000000" pitchFamily="2" charset="-52"/>
              <a:cs typeface="Gotham Pro" panose="02000503040000020004" pitchFamily="2" charset="0"/>
            </a:endParaRPr>
          </a:p>
        </p:txBody>
      </p:sp>
      <p:sp>
        <p:nvSpPr>
          <p:cNvPr id="67" name="object 18">
            <a:extLst>
              <a:ext uri="{FF2B5EF4-FFF2-40B4-BE49-F238E27FC236}">
                <a16:creationId xmlns:a16="http://schemas.microsoft.com/office/drawing/2014/main" id="{106F2309-98CE-43A8-B71D-35502551B1A6}"/>
              </a:ext>
            </a:extLst>
          </p:cNvPr>
          <p:cNvSpPr/>
          <p:nvPr/>
        </p:nvSpPr>
        <p:spPr>
          <a:xfrm>
            <a:off x="705117" y="3943727"/>
            <a:ext cx="1362163" cy="619917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289CA-40D9-47B2-800A-80EFCC8676D3}"/>
              </a:ext>
            </a:extLst>
          </p:cNvPr>
          <p:cNvSpPr txBox="1"/>
          <p:nvPr/>
        </p:nvSpPr>
        <p:spPr>
          <a:xfrm>
            <a:off x="705119" y="4073406"/>
            <a:ext cx="136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2 этаж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561A38C-8E51-47B5-BA6C-3DA6C21B296F}"/>
              </a:ext>
            </a:extLst>
          </p:cNvPr>
          <p:cNvSpPr txBox="1"/>
          <p:nvPr/>
        </p:nvSpPr>
        <p:spPr>
          <a:xfrm>
            <a:off x="5550481" y="5159868"/>
            <a:ext cx="143781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5,35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EC78D9-8A43-4E29-B1E7-D82FA1B32C86}"/>
              </a:ext>
            </a:extLst>
          </p:cNvPr>
          <p:cNvSpPr txBox="1"/>
          <p:nvPr/>
        </p:nvSpPr>
        <p:spPr>
          <a:xfrm>
            <a:off x="5433406" y="5647384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18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88BD7D-0F36-4FAA-A33D-69F7FBDB9BE2}"/>
              </a:ext>
            </a:extLst>
          </p:cNvPr>
          <p:cNvSpPr txBox="1"/>
          <p:nvPr/>
        </p:nvSpPr>
        <p:spPr>
          <a:xfrm>
            <a:off x="5431986" y="6087118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18 м</a:t>
            </a:r>
            <a:r>
              <a:rPr lang="ru-RU" sz="1200" b="1" dirty="0">
                <a:solidFill>
                  <a:srgbClr val="333333"/>
                </a:solidFill>
                <a:latin typeface="Montserrat"/>
              </a:rPr>
              <a:t>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8289212D-0813-4BE4-9EB6-B5655AA3750A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>
            <a:extLst>
              <a:ext uri="{FF2B5EF4-FFF2-40B4-BE49-F238E27FC236}">
                <a16:creationId xmlns:a16="http://schemas.microsoft.com/office/drawing/2014/main" id="{8207E570-D4E3-4453-9E7C-D973EB87B6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F451E589-1EC8-432A-9F5E-40C3CA593DD1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B4A629-ADA7-41D7-AA3B-2B68507CE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49F0DCCB-6E6A-7CE9-0EC2-A58564734F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</a:t>
            </a:r>
            <a:r>
              <a:rPr lang="ru-RU" dirty="0" err="1">
                <a:solidFill>
                  <a:schemeClr val="bg1"/>
                </a:solidFill>
              </a:rPr>
              <a:t>Тимонсари</a:t>
            </a:r>
            <a:r>
              <a:rPr lang="ru-RU" dirty="0">
                <a:solidFill>
                  <a:schemeClr val="bg1"/>
                </a:solidFill>
              </a:rPr>
              <a:t>"</a:t>
            </a:r>
            <a:endParaRPr spc="-10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486F73E-44EA-CFBA-00CB-384C2A4D5072}"/>
              </a:ext>
            </a:extLst>
          </p:cNvPr>
          <p:cNvCxnSpPr>
            <a:cxnSpLocks/>
          </p:cNvCxnSpPr>
          <p:nvPr/>
        </p:nvCxnSpPr>
        <p:spPr>
          <a:xfrm>
            <a:off x="697069" y="6880579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B1EA3F-5B92-A48A-2DE4-5033BB9278E8}"/>
              </a:ext>
            </a:extLst>
          </p:cNvPr>
          <p:cNvSpPr txBox="1"/>
          <p:nvPr/>
        </p:nvSpPr>
        <p:spPr>
          <a:xfrm>
            <a:off x="641286" y="6523341"/>
            <a:ext cx="1476765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Гардеробная 2 и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23BD0-2CDB-45C0-69A6-848F1488375B}"/>
              </a:ext>
            </a:extLst>
          </p:cNvPr>
          <p:cNvSpPr txBox="1"/>
          <p:nvPr/>
        </p:nvSpPr>
        <p:spPr>
          <a:xfrm>
            <a:off x="5433406" y="6523951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2 м²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29C1AAC-DAC7-A3B6-BFC4-CE31D552DF85}"/>
              </a:ext>
            </a:extLst>
          </p:cNvPr>
          <p:cNvCxnSpPr>
            <a:cxnSpLocks/>
          </p:cNvCxnSpPr>
          <p:nvPr/>
        </p:nvCxnSpPr>
        <p:spPr>
          <a:xfrm>
            <a:off x="697011" y="7312424"/>
            <a:ext cx="6249974" cy="0"/>
          </a:xfrm>
          <a:prstGeom prst="line">
            <a:avLst/>
          </a:prstGeom>
          <a:ln w="6350">
            <a:solidFill>
              <a:srgbClr val="C6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D2AC59-A162-734C-6C51-B8D7A4E3CACC}"/>
              </a:ext>
            </a:extLst>
          </p:cNvPr>
          <p:cNvSpPr txBox="1"/>
          <p:nvPr/>
        </p:nvSpPr>
        <p:spPr>
          <a:xfrm>
            <a:off x="630289" y="6966128"/>
            <a:ext cx="1236008" cy="2553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050" dirty="0">
                <a:solidFill>
                  <a:srgbClr val="333333"/>
                </a:solidFill>
                <a:latin typeface="Montserrat"/>
                <a:cs typeface="Gotham Pro" panose="02000503040000020004" pitchFamily="2" charset="0"/>
              </a:rPr>
              <a:t>Балкон 2 и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F5BA9-1BB4-6439-1035-4D76D5879069}"/>
              </a:ext>
            </a:extLst>
          </p:cNvPr>
          <p:cNvSpPr txBox="1"/>
          <p:nvPr/>
        </p:nvSpPr>
        <p:spPr>
          <a:xfrm>
            <a:off x="5433022" y="6955796"/>
            <a:ext cx="15331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1200" b="1" dirty="0">
                <a:solidFill>
                  <a:srgbClr val="333333"/>
                </a:solidFill>
                <a:latin typeface="Montserrat"/>
                <a:cs typeface="Gotham Pro Black"/>
              </a:rPr>
              <a:t>5,12 м²</a:t>
            </a:r>
            <a:endParaRPr lang="ru-RU" sz="1200" b="1" dirty="0">
              <a:latin typeface="Montserrat"/>
              <a:cs typeface="Gotham Pro Black" panose="020009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99" y="809999"/>
            <a:ext cx="6480175" cy="522579"/>
          </a:xfrm>
          <a:prstGeom prst="rect">
            <a:avLst/>
          </a:prstGeom>
          <a:solidFill>
            <a:srgbClr val="896E4B"/>
          </a:solidFill>
        </p:spPr>
        <p:txBody>
          <a:bodyPr vert="horz" wrap="square" lIns="0" tIns="18224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435"/>
              </a:spcBef>
            </a:pPr>
            <a:endParaRPr sz="22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450" y="383083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099" y="0"/>
                </a:lnTo>
              </a:path>
            </a:pathLst>
          </a:custGeom>
          <a:ln w="9524">
            <a:solidFill>
              <a:srgbClr val="CBC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250" y="2435216"/>
            <a:ext cx="1846907" cy="4565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</a:rPr>
              <a:t>* Силовой Каркас</a:t>
            </a:r>
            <a:endParaRPr lang="ru-RU" sz="1400" dirty="0">
              <a:latin typeface="Montserrat Light"/>
            </a:endParaRPr>
          </a:p>
          <a:p>
            <a:pPr marL="12700">
              <a:spcBef>
                <a:spcPts val="100"/>
              </a:spcBef>
            </a:pPr>
            <a:endParaRPr lang="ru-RU" sz="1400" spc="-10" dirty="0">
              <a:latin typeface="Montserrat Light"/>
              <a:cs typeface="Montserrat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7050" y="2435247"/>
            <a:ext cx="3110255" cy="131831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Изготовление и монтаж силового каркаса из массива соснового бруса, выполненный по технологии </a:t>
            </a:r>
            <a:r>
              <a:rPr lang="af-ZA" sz="1400" b="1" dirty="0" err="1">
                <a:latin typeface="Montserrat Light"/>
              </a:rPr>
              <a:t>TimberFrame</a:t>
            </a:r>
            <a:r>
              <a:rPr lang="af-ZA" sz="1400" b="1" dirty="0">
                <a:latin typeface="Montserrat Light"/>
              </a:rPr>
              <a:t> </a:t>
            </a:r>
            <a:endParaRPr lang="ru-RU" sz="1400" b="1" dirty="0">
              <a:solidFill>
                <a:srgbClr val="2C2E3E"/>
              </a:solidFill>
              <a:latin typeface="Montserrat Light"/>
            </a:endParaRPr>
          </a:p>
          <a:p>
            <a:pPr marL="12700" algn="r">
              <a:spcBef>
                <a:spcPts val="100"/>
              </a:spcBef>
            </a:pPr>
            <a:r>
              <a:rPr lang="af-ZA" sz="1400" b="1" dirty="0">
                <a:latin typeface="Montserrat Light"/>
              </a:rPr>
              <a:t>(</a:t>
            </a:r>
            <a:r>
              <a:rPr lang="ru-RU" sz="1400" b="1" dirty="0">
                <a:latin typeface="Montserrat Light"/>
              </a:rPr>
              <a:t>стойки, балки, стропильная система, лаги перекрытий). </a:t>
            </a:r>
            <a:endParaRPr lang="ru-RU" sz="1400" b="1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5551" y="3997708"/>
            <a:ext cx="3242304" cy="17748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1400" b="1" dirty="0">
                <a:solidFill>
                  <a:srgbClr val="000000"/>
                </a:solidFill>
                <a:latin typeface="Montserrat Light"/>
              </a:rPr>
              <a:t>Силовой</a:t>
            </a:r>
            <a:r>
              <a:rPr lang="ru-RU" sz="1400" b="1" dirty="0">
                <a:latin typeface="Montserrat Light"/>
              </a:rPr>
              <a:t> каркас +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>
                <a:latin typeface="Montserrat Light"/>
              </a:rPr>
              <a:t>теплая и холодная кровля, межэтажное перекрытие, утепление наружных каркасных стен, окна и уличные </a:t>
            </a:r>
            <a:r>
              <a:rPr lang="ru-RU" sz="1400" b="1" dirty="0" smtClean="0">
                <a:latin typeface="Montserrat Light"/>
              </a:rPr>
              <a:t>двери</a:t>
            </a:r>
            <a:r>
              <a:rPr lang="ru-RU" sz="1400" b="1" dirty="0" smtClean="0">
                <a:latin typeface="Montserrat Light"/>
              </a:rPr>
              <a:t>,</a:t>
            </a:r>
          </a:p>
          <a:p>
            <a:pPr marL="12700" algn="r">
              <a:spcBef>
                <a:spcPts val="100"/>
              </a:spcBef>
            </a:pPr>
            <a:r>
              <a:rPr lang="ru-RU" sz="1400" b="1" dirty="0" smtClean="0">
                <a:latin typeface="Montserrat Light"/>
              </a:rPr>
              <a:t>чистовая отделка стен и потолков, </a:t>
            </a:r>
          </a:p>
          <a:p>
            <a:pPr marL="12700" algn="r">
              <a:spcBef>
                <a:spcPts val="100"/>
              </a:spcBef>
            </a:pPr>
            <a:r>
              <a:rPr lang="ru-RU" sz="1400" b="1" smtClean="0">
                <a:latin typeface="Montserrat Light"/>
              </a:rPr>
              <a:t>фундамент</a:t>
            </a:r>
            <a:r>
              <a:rPr lang="ru-RU" sz="1400" b="1" dirty="0" smtClean="0">
                <a:latin typeface="Montserrat Light"/>
              </a:rPr>
              <a:t>, ввод коммуникаций в дом.</a:t>
            </a:r>
            <a:endParaRPr lang="ru-RU" sz="1400" b="1" dirty="0">
              <a:solidFill>
                <a:srgbClr val="2C2E3E"/>
              </a:solidFill>
              <a:latin typeface="Montserrat Ligh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250" y="3994885"/>
            <a:ext cx="1753887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-10" dirty="0">
                <a:latin typeface="Montserrat Light"/>
                <a:cs typeface="Montserrat Light"/>
              </a:rPr>
              <a:t>** Теплый контур</a:t>
            </a:r>
            <a:endParaRPr sz="1400" spc="-10" dirty="0">
              <a:latin typeface="Montserrat Light"/>
              <a:cs typeface="Montserrat Light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E9E8BF34-1A1B-43CF-A8E1-35EF4583E3DE}"/>
              </a:ext>
            </a:extLst>
          </p:cNvPr>
          <p:cNvSpPr txBox="1"/>
          <p:nvPr/>
        </p:nvSpPr>
        <p:spPr>
          <a:xfrm>
            <a:off x="882650" y="894572"/>
            <a:ext cx="2819401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Montserrat"/>
                <a:cs typeface="Montserrat Light"/>
              </a:rPr>
              <a:t>Комплектации</a:t>
            </a:r>
            <a:endParaRPr sz="2400" b="1" dirty="0">
              <a:solidFill>
                <a:schemeClr val="bg1"/>
              </a:solidFill>
              <a:latin typeface="Montserrat"/>
              <a:cs typeface="Montserrat Light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25074859-3899-40C2-8546-FE92CF7697D0}"/>
              </a:ext>
            </a:extLst>
          </p:cNvPr>
          <p:cNvSpPr/>
          <p:nvPr/>
        </p:nvSpPr>
        <p:spPr>
          <a:xfrm>
            <a:off x="539999" y="9540934"/>
            <a:ext cx="7016501" cy="655690"/>
          </a:xfrm>
          <a:custGeom>
            <a:avLst/>
            <a:gdLst/>
            <a:ahLst/>
            <a:cxnLst/>
            <a:rect l="l" t="t" r="r" b="b"/>
            <a:pathLst>
              <a:path w="2192655" h="635000">
                <a:moveTo>
                  <a:pt x="2192083" y="0"/>
                </a:moveTo>
                <a:lnTo>
                  <a:pt x="0" y="0"/>
                </a:lnTo>
                <a:lnTo>
                  <a:pt x="0" y="635000"/>
                </a:lnTo>
                <a:lnTo>
                  <a:pt x="2192083" y="635000"/>
                </a:lnTo>
                <a:lnTo>
                  <a:pt x="2192083" y="0"/>
                </a:lnTo>
                <a:close/>
              </a:path>
            </a:pathLst>
          </a:custGeom>
          <a:solidFill>
            <a:srgbClr val="896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CD49D151-773E-4716-AAFC-E43C9C27BE8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882230" y="9770932"/>
            <a:ext cx="188595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>
                <a:solidFill>
                  <a:schemeClr val="bg1"/>
                </a:solidFill>
              </a:rPr>
              <a:t>7</a:t>
            </a:fld>
            <a:endParaRPr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EBC073E-CE43-4A03-9723-6A3594FF49F9}"/>
              </a:ext>
            </a:extLst>
          </p:cNvPr>
          <p:cNvCxnSpPr/>
          <p:nvPr/>
        </p:nvCxnSpPr>
        <p:spPr>
          <a:xfrm>
            <a:off x="6686924" y="9720337"/>
            <a:ext cx="0" cy="339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32EE0C-4028-4D13-BBE6-D57BD0306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" y="9540933"/>
            <a:ext cx="2053003" cy="652356"/>
          </a:xfrm>
          <a:prstGeom prst="rect">
            <a:avLst/>
          </a:prstGeom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id="{31C08516-2367-9618-3A2F-08AA829BFF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17680" y="9770931"/>
            <a:ext cx="3203770" cy="192360"/>
          </a:xfrm>
          <a:prstGeom prst="rect">
            <a:avLst/>
          </a:prstGeom>
        </p:spPr>
        <p:txBody>
          <a:bodyPr vert="horz" wrap="square" lIns="0" tIns="7620" rIns="0" bIns="0" rtlCol="0" anchor="t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60"/>
              </a:spcBef>
            </a:pPr>
            <a:r>
              <a:rPr lang="ru-RU" dirty="0">
                <a:solidFill>
                  <a:schemeClr val="bg1"/>
                </a:solidFill>
              </a:rPr>
              <a:t>Типовой проект "Ирвинг"</a:t>
            </a:r>
            <a:endParaRPr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295</Words>
  <Application>Microsoft Office PowerPoint</Application>
  <PresentationFormat>Произвольный</PresentationFormat>
  <Paragraphs>77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Gotham Pro Black</vt:lpstr>
      <vt:lpstr>Montserrat</vt:lpstr>
      <vt:lpstr>Montserrat Light</vt:lpstr>
      <vt:lpstr>Calibri</vt:lpstr>
      <vt:lpstr>Gotham Pro</vt:lpstr>
      <vt:lpstr>Office Theme</vt:lpstr>
      <vt:lpstr>Презентация PowerPoint</vt:lpstr>
      <vt:lpstr>Описание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Вуокса Вирта</dc:title>
  <cp:lastModifiedBy>Пользователь</cp:lastModifiedBy>
  <cp:revision>1384</cp:revision>
  <dcterms:created xsi:type="dcterms:W3CDTF">2022-06-07T18:44:34Z</dcterms:created>
  <dcterms:modified xsi:type="dcterms:W3CDTF">2022-06-21T05:30:18Z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