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9" r:id="rId4"/>
    <p:sldId id="282" r:id="rId5"/>
    <p:sldId id="284" r:id="rId6"/>
    <p:sldId id="283" r:id="rId7"/>
    <p:sldId id="281" r:id="rId8"/>
    <p:sldId id="280" r:id="rId9"/>
    <p:sldId id="260" r:id="rId10"/>
  </p:sldIdLst>
  <p:sldSz cx="7556500" cy="10439400"/>
  <p:notesSz cx="7556500" cy="10439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Pro Black" panose="02000903040000020004" charset="0"/>
      <p:regular r:id="rId16"/>
      <p: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Montserrat Light" panose="020B0604020202020204" charset="-52"/>
      <p:regular r:id="rId22"/>
      <p:italic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D3D"/>
    <a:srgbClr val="896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685" y="-9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14fb1796c86d8c1" providerId="LiveId" clId="{553D88F7-7D65-4F52-A9C6-7137255F3C23}"/>
    <pc:docChg chg="custSel modSld">
      <pc:chgData name="" userId="414fb1796c86d8c1" providerId="LiveId" clId="{553D88F7-7D65-4F52-A9C6-7137255F3C23}" dt="2022-07-29T10:03:12.157" v="120" actId="20577"/>
      <pc:docMkLst>
        <pc:docMk/>
      </pc:docMkLst>
      <pc:sldChg chg="modSp">
        <pc:chgData name="" userId="414fb1796c86d8c1" providerId="LiveId" clId="{553D88F7-7D65-4F52-A9C6-7137255F3C23}" dt="2022-07-29T10:02:05.628" v="119" actId="20577"/>
        <pc:sldMkLst>
          <pc:docMk/>
          <pc:sldMk cId="0" sldId="258"/>
        </pc:sldMkLst>
        <pc:spChg chg="mod">
          <ac:chgData name="" userId="414fb1796c86d8c1" providerId="LiveId" clId="{553D88F7-7D65-4F52-A9C6-7137255F3C23}" dt="2022-07-29T10:02:05.628" v="119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" userId="414fb1796c86d8c1" providerId="LiveId" clId="{553D88F7-7D65-4F52-A9C6-7137255F3C23}" dt="2022-07-29T10:03:12.157" v="120" actId="20577"/>
        <pc:sldMkLst>
          <pc:docMk/>
          <pc:sldMk cId="0" sldId="260"/>
        </pc:sldMkLst>
        <pc:spChg chg="mod">
          <ac:chgData name="" userId="414fb1796c86d8c1" providerId="LiveId" clId="{553D88F7-7D65-4F52-A9C6-7137255F3C23}" dt="2022-07-29T10:03:12.157" v="120" actId="20577"/>
          <ac:spMkLst>
            <pc:docMk/>
            <pc:sldMk cId="0" sldId="260"/>
            <ac:spMk id="10" creationId="{00000000-0000-0000-0000-000000000000}"/>
          </ac:spMkLst>
        </pc:spChg>
      </pc:sldChg>
      <pc:sldChg chg="addSp delSp modSp">
        <pc:chgData name="" userId="414fb1796c86d8c1" providerId="LiveId" clId="{553D88F7-7D65-4F52-A9C6-7137255F3C23}" dt="2022-07-29T08:34:57.485" v="16" actId="14100"/>
        <pc:sldMkLst>
          <pc:docMk/>
          <pc:sldMk cId="0" sldId="279"/>
        </pc:sldMkLst>
        <pc:picChg chg="add mod modCrop">
          <ac:chgData name="" userId="414fb1796c86d8c1" providerId="LiveId" clId="{553D88F7-7D65-4F52-A9C6-7137255F3C23}" dt="2022-07-29T08:34:57.485" v="16" actId="14100"/>
          <ac:picMkLst>
            <pc:docMk/>
            <pc:sldMk cId="0" sldId="279"/>
            <ac:picMk id="2" creationId="{6731A920-26E9-4286-9381-5D18E00EF97E}"/>
          </ac:picMkLst>
        </pc:picChg>
        <pc:picChg chg="del">
          <ac:chgData name="" userId="414fb1796c86d8c1" providerId="LiveId" clId="{553D88F7-7D65-4F52-A9C6-7137255F3C23}" dt="2022-07-29T08:33:15.138" v="2" actId="478"/>
          <ac:picMkLst>
            <pc:docMk/>
            <pc:sldMk cId="0" sldId="279"/>
            <ac:picMk id="2050" creationId="{00000000-0000-0000-0000-000000000000}"/>
          </ac:picMkLst>
        </pc:picChg>
      </pc:sldChg>
      <pc:sldChg chg="modSp">
        <pc:chgData name="" userId="414fb1796c86d8c1" providerId="LiveId" clId="{553D88F7-7D65-4F52-A9C6-7137255F3C23}" dt="2022-07-29T10:00:14.738" v="96" actId="20577"/>
        <pc:sldMkLst>
          <pc:docMk/>
          <pc:sldMk cId="1361588342" sldId="280"/>
        </pc:sldMkLst>
        <pc:spChg chg="mod">
          <ac:chgData name="" userId="414fb1796c86d8c1" providerId="LiveId" clId="{553D88F7-7D65-4F52-A9C6-7137255F3C23}" dt="2022-07-29T09:57:04.863" v="27" actId="20577"/>
          <ac:spMkLst>
            <pc:docMk/>
            <pc:sldMk cId="1361588342" sldId="280"/>
            <ac:spMk id="24" creationId="{7D641C42-C6DC-475B-B262-C3DB1E2011B1}"/>
          </ac:spMkLst>
        </pc:spChg>
        <pc:spChg chg="mod">
          <ac:chgData name="" userId="414fb1796c86d8c1" providerId="LiveId" clId="{553D88F7-7D65-4F52-A9C6-7137255F3C23}" dt="2022-07-29T09:57:10.714" v="33" actId="20577"/>
          <ac:spMkLst>
            <pc:docMk/>
            <pc:sldMk cId="1361588342" sldId="280"/>
            <ac:spMk id="26" creationId="{738401C9-FA25-41C2-BD93-3E23704B8F90}"/>
          </ac:spMkLst>
        </pc:spChg>
        <pc:spChg chg="mod">
          <ac:chgData name="" userId="414fb1796c86d8c1" providerId="LiveId" clId="{553D88F7-7D65-4F52-A9C6-7137255F3C23}" dt="2022-07-29T10:00:14.738" v="96" actId="20577"/>
          <ac:spMkLst>
            <pc:docMk/>
            <pc:sldMk cId="1361588342" sldId="280"/>
            <ac:spMk id="28" creationId="{BFA7993F-214B-4874-8E1B-3457DFACA2B1}"/>
          </ac:spMkLst>
        </pc:spChg>
        <pc:spChg chg="mod">
          <ac:chgData name="" userId="414fb1796c86d8c1" providerId="LiveId" clId="{553D88F7-7D65-4F52-A9C6-7137255F3C23}" dt="2022-07-29T09:58:37.059" v="52" actId="20577"/>
          <ac:spMkLst>
            <pc:docMk/>
            <pc:sldMk cId="1361588342" sldId="280"/>
            <ac:spMk id="29" creationId="{73EC78D9-8A43-4E29-B1E7-D82FA1B32C86}"/>
          </ac:spMkLst>
        </pc:spChg>
        <pc:spChg chg="mod">
          <ac:chgData name="" userId="414fb1796c86d8c1" providerId="LiveId" clId="{553D88F7-7D65-4F52-A9C6-7137255F3C23}" dt="2022-07-29T09:58:56.073" v="56" actId="20577"/>
          <ac:spMkLst>
            <pc:docMk/>
            <pc:sldMk cId="1361588342" sldId="280"/>
            <ac:spMk id="32" creationId="{738401C9-FA25-41C2-BD93-3E23704B8F90}"/>
          </ac:spMkLst>
        </pc:spChg>
        <pc:spChg chg="mod">
          <ac:chgData name="" userId="414fb1796c86d8c1" providerId="LiveId" clId="{553D88F7-7D65-4F52-A9C6-7137255F3C23}" dt="2022-07-29T09:59:42.722" v="87" actId="20577"/>
          <ac:spMkLst>
            <pc:docMk/>
            <pc:sldMk cId="1361588342" sldId="280"/>
            <ac:spMk id="33" creationId="{7D641C42-C6DC-475B-B262-C3DB1E2011B1}"/>
          </ac:spMkLst>
        </pc:spChg>
        <pc:spChg chg="mod">
          <ac:chgData name="" userId="414fb1796c86d8c1" providerId="LiveId" clId="{553D88F7-7D65-4F52-A9C6-7137255F3C23}" dt="2022-07-29T09:59:56.807" v="94" actId="20577"/>
          <ac:spMkLst>
            <pc:docMk/>
            <pc:sldMk cId="1361588342" sldId="280"/>
            <ac:spMk id="37" creationId="{738401C9-FA25-41C2-BD93-3E23704B8F90}"/>
          </ac:spMkLst>
        </pc:spChg>
        <pc:spChg chg="mod">
          <ac:chgData name="" userId="414fb1796c86d8c1" providerId="LiveId" clId="{553D88F7-7D65-4F52-A9C6-7137255F3C23}" dt="2022-07-29T09:59:05.009" v="58" actId="20577"/>
          <ac:spMkLst>
            <pc:docMk/>
            <pc:sldMk cId="1361588342" sldId="280"/>
            <ac:spMk id="43" creationId="{2536D4B3-91BA-44FC-842F-10CE90D75F8B}"/>
          </ac:spMkLst>
        </pc:spChg>
        <pc:spChg chg="mod">
          <ac:chgData name="" userId="414fb1796c86d8c1" providerId="LiveId" clId="{553D88F7-7D65-4F52-A9C6-7137255F3C23}" dt="2022-07-29T09:56:26.678" v="26" actId="20577"/>
          <ac:spMkLst>
            <pc:docMk/>
            <pc:sldMk cId="1361588342" sldId="280"/>
            <ac:spMk id="51" creationId="{9B10DA45-D603-44EB-AED3-985BF85E3E6C}"/>
          </ac:spMkLst>
        </pc:spChg>
        <pc:spChg chg="mod">
          <ac:chgData name="" userId="414fb1796c86d8c1" providerId="LiveId" clId="{553D88F7-7D65-4F52-A9C6-7137255F3C23}" dt="2022-07-29T09:59:16.054" v="64" actId="20577"/>
          <ac:spMkLst>
            <pc:docMk/>
            <pc:sldMk cId="1361588342" sldId="280"/>
            <ac:spMk id="78" creationId="{7561A38C-8E51-47B5-BA6C-3DA6C21B296F}"/>
          </ac:spMkLst>
        </pc:spChg>
        <pc:spChg chg="mod">
          <ac:chgData name="" userId="414fb1796c86d8c1" providerId="LiveId" clId="{553D88F7-7D65-4F52-A9C6-7137255F3C23}" dt="2022-07-29T09:58:16.628" v="43" actId="20577"/>
          <ac:spMkLst>
            <pc:docMk/>
            <pc:sldMk cId="1361588342" sldId="280"/>
            <ac:spMk id="81" creationId="{73EC78D9-8A43-4E29-B1E7-D82FA1B32C86}"/>
          </ac:spMkLst>
        </pc:spChg>
        <pc:spChg chg="mod">
          <ac:chgData name="" userId="414fb1796c86d8c1" providerId="LiveId" clId="{553D88F7-7D65-4F52-A9C6-7137255F3C23}" dt="2022-07-29T09:59:27.925" v="70" actId="20577"/>
          <ac:spMkLst>
            <pc:docMk/>
            <pc:sldMk cId="1361588342" sldId="280"/>
            <ac:spMk id="82" creationId="{1188BD7D-0F36-4FAA-A33D-69F7FBDB9BE2}"/>
          </ac:spMkLst>
        </pc:spChg>
      </pc:sldChg>
      <pc:sldChg chg="addSp delSp modSp">
        <pc:chgData name="" userId="414fb1796c86d8c1" providerId="LiveId" clId="{553D88F7-7D65-4F52-A9C6-7137255F3C23}" dt="2022-07-29T09:54:52.594" v="24" actId="14100"/>
        <pc:sldMkLst>
          <pc:docMk/>
          <pc:sldMk cId="4226392984" sldId="281"/>
        </pc:sldMkLst>
        <pc:picChg chg="add mod modCrop">
          <ac:chgData name="" userId="414fb1796c86d8c1" providerId="LiveId" clId="{553D88F7-7D65-4F52-A9C6-7137255F3C23}" dt="2022-07-29T09:54:52.594" v="24" actId="14100"/>
          <ac:picMkLst>
            <pc:docMk/>
            <pc:sldMk cId="4226392984" sldId="281"/>
            <ac:picMk id="2" creationId="{D2083DB6-8072-4359-B10B-66859B11C66B}"/>
          </ac:picMkLst>
        </pc:picChg>
        <pc:picChg chg="del">
          <ac:chgData name="" userId="414fb1796c86d8c1" providerId="LiveId" clId="{553D88F7-7D65-4F52-A9C6-7137255F3C23}" dt="2022-07-29T09:54:37.013" v="20" actId="478"/>
          <ac:picMkLst>
            <pc:docMk/>
            <pc:sldMk cId="4226392984" sldId="281"/>
            <ac:picMk id="614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ECF9-D8C8-4D0E-BCA1-16A15DC3E9A0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04925"/>
            <a:ext cx="25495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24438"/>
            <a:ext cx="6045200" cy="4110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79AD-8A08-4165-9800-83AF62F7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5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5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3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79AD-8A08-4165-9800-83AF62F7DA9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36214"/>
            <a:ext cx="6423025" cy="2192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46064"/>
            <a:ext cx="5289550" cy="260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0" y="9551286"/>
            <a:ext cx="7016499" cy="6453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86924" y="9720337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299"/>
                </a:lnTo>
              </a:path>
            </a:pathLst>
          </a:custGeom>
          <a:ln w="9524">
            <a:solidFill>
              <a:srgbClr val="8F9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999" y="809999"/>
            <a:ext cx="6476500" cy="6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800" y="1922595"/>
            <a:ext cx="6504899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680" y="9770931"/>
            <a:ext cx="311150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708642"/>
            <a:ext cx="173799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AD088D-56CE-4B21-AEDB-BD3A99B7C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" t="22842" r="7146" b="11448"/>
          <a:stretch/>
        </p:blipFill>
        <p:spPr>
          <a:xfrm>
            <a:off x="501650" y="662226"/>
            <a:ext cx="6864101" cy="49654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300" y="5974529"/>
            <a:ext cx="336257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0" dirty="0">
                <a:solidFill>
                  <a:srgbClr val="2C2E3E"/>
                </a:solidFill>
                <a:latin typeface="Montserrat Light"/>
                <a:cs typeface="Montserrat Light"/>
              </a:rPr>
              <a:t>Стоимость</a:t>
            </a:r>
            <a:r>
              <a:rPr lang="ru-RU" sz="1200" spc="-80" dirty="0">
                <a:solidFill>
                  <a:srgbClr val="2C2E3E"/>
                </a:solidFill>
                <a:latin typeface="Montserrat Light"/>
                <a:cs typeface="Montserrat Light"/>
              </a:rPr>
              <a:t>  комплектации "Силовой каркас" *</a:t>
            </a:r>
            <a:endParaRPr lang="ru-RU" sz="1200" dirty="0">
              <a:solidFill>
                <a:srgbClr val="2C2E3E"/>
              </a:solidFill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492688"/>
            <a:ext cx="364874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</a:rPr>
              <a:t>Стоимость комплектации "Теплый контур" **</a:t>
            </a:r>
            <a:endParaRPr lang="ru-RU" sz="1200" spc="-50" dirty="0">
              <a:latin typeface="Montserra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7033275"/>
            <a:ext cx="325095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Брус, мм</a:t>
            </a:r>
            <a:endParaRPr lang="ru-RU" sz="1200" spc="-25" dirty="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20" y="7552045"/>
            <a:ext cx="2924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 err="1">
                <a:latin typeface="Montserrat Light" panose="00000400000000000000" pitchFamily="2" charset="-52"/>
                <a:cs typeface="Montserrat Light"/>
              </a:rPr>
              <a:t>Площадь</a:t>
            </a: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8078295"/>
            <a:ext cx="2790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Площадь с террасой,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7050" y="5974529"/>
            <a:ext cx="1425952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>
                <a:latin typeface="Montserrat"/>
              </a:rPr>
              <a:t>от 5</a:t>
            </a:r>
            <a:r>
              <a:rPr lang="en-US" sz="1200" b="1" dirty="0">
                <a:latin typeface="Montserrat"/>
              </a:rPr>
              <a:t> </a:t>
            </a:r>
            <a:r>
              <a:rPr lang="ru-RU" sz="1200" b="1" dirty="0">
                <a:latin typeface="Montserrat"/>
              </a:rPr>
              <a:t>273</a:t>
            </a:r>
            <a:r>
              <a:rPr lang="en-US" sz="1200" b="1" dirty="0">
                <a:latin typeface="Montserrat"/>
              </a:rPr>
              <a:t> 000</a:t>
            </a: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 </a:t>
            </a:r>
            <a:r>
              <a:rPr sz="1200" b="1" spc="-25" dirty="0" err="1">
                <a:solidFill>
                  <a:srgbClr val="2C2E3E"/>
                </a:solidFill>
                <a:latin typeface="Montserrat"/>
                <a:cs typeface="Montserrat"/>
              </a:rPr>
              <a:t>руб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6050" y="6492689"/>
            <a:ext cx="180720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spc="-25" dirty="0">
                <a:solidFill>
                  <a:srgbClr val="2B2D3D"/>
                </a:solidFill>
                <a:latin typeface="Montserrat"/>
                <a:cs typeface="Montserrat"/>
              </a:rPr>
              <a:t>от 10 943 000 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руб.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703" y="7033741"/>
            <a:ext cx="2329654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>
                <a:latin typeface="Montserrat"/>
                <a:cs typeface="Montserrat"/>
              </a:rPr>
              <a:t>230х230</a:t>
            </a:r>
            <a:endParaRPr sz="1200" b="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2242" y="7551880"/>
            <a:ext cx="610453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178</a:t>
            </a:r>
            <a:endParaRPr sz="1200" b="1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6970" y="8047168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316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50" y="6354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450" y="68812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450" y="74074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450" y="79337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450" y="8459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7300" y="322322"/>
            <a:ext cx="3860550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40" dirty="0">
                <a:solidFill>
                  <a:srgbClr val="8F95AB"/>
                </a:solidFill>
                <a:latin typeface="Montserrat Light"/>
                <a:cs typeface="Montserrat Light"/>
              </a:rPr>
              <a:t>Индивидуальный </a:t>
            </a:r>
            <a:r>
              <a:rPr sz="1600" b="0" spc="-10" dirty="0" err="1">
                <a:solidFill>
                  <a:srgbClr val="8F95AB"/>
                </a:solidFill>
                <a:latin typeface="Montserrat Light"/>
                <a:cs typeface="Montserrat Light"/>
              </a:rPr>
              <a:t>проект</a:t>
            </a:r>
            <a:r>
              <a:rPr lang="ru-RU" sz="1600" b="0" spc="-10" dirty="0">
                <a:solidFill>
                  <a:srgbClr val="8F95AB"/>
                </a:solidFill>
                <a:latin typeface="Montserrat Light"/>
                <a:cs typeface="Montserrat Light"/>
              </a:rPr>
              <a:t> «</a:t>
            </a:r>
            <a:r>
              <a:rPr lang="ru-RU" sz="1600" b="0" spc="-10" dirty="0" err="1">
                <a:solidFill>
                  <a:srgbClr val="8F95AB"/>
                </a:solidFill>
                <a:latin typeface="Montserrat Light"/>
                <a:cs typeface="Montserrat Light"/>
              </a:rPr>
              <a:t>Велли</a:t>
            </a:r>
            <a:r>
              <a:rPr lang="ru-RU" sz="1600" b="0" spc="-10" dirty="0">
                <a:solidFill>
                  <a:srgbClr val="8F95AB"/>
                </a:solidFill>
                <a:latin typeface="Montserrat Light"/>
                <a:cs typeface="Montserrat Light"/>
              </a:rPr>
              <a:t>»</a:t>
            </a:r>
            <a:endParaRPr sz="1600" dirty="0" err="1">
              <a:latin typeface="Montserrat Light"/>
              <a:cs typeface="Montserrat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99" y="4980249"/>
            <a:ext cx="1332800" cy="548868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778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400"/>
              </a:spcBef>
            </a:pPr>
            <a:endParaRPr lang="ru-RU" sz="2400" dirty="0">
              <a:latin typeface="Montserrat"/>
              <a:cs typeface="Montserrat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5746DAD8-A345-4F70-87E4-70F6BF61185B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A5C719C4-7885-4A9B-9A1C-28D9FD2805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3EB4CBC-B1C2-48BA-99E2-B78A0BE0D1B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D3A4CE-E600-40C9-AD18-F1432C0C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271881-F72C-40DA-B26C-A4D06D31A6DF}"/>
              </a:ext>
            </a:extLst>
          </p:cNvPr>
          <p:cNvSpPr txBox="1"/>
          <p:nvPr/>
        </p:nvSpPr>
        <p:spPr>
          <a:xfrm>
            <a:off x="540451" y="5089801"/>
            <a:ext cx="1332800" cy="369332"/>
          </a:xfrm>
          <a:prstGeom prst="rect">
            <a:avLst/>
          </a:prstGeom>
          <a:solidFill>
            <a:srgbClr val="896E4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/>
                <a:cs typeface="Gotham Pro Black"/>
              </a:rPr>
              <a:t>ВЕЛЛИ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0A1F416F-CE50-F2C2-0E03-9986032B99F5}"/>
              </a:ext>
            </a:extLst>
          </p:cNvPr>
          <p:cNvSpPr txBox="1"/>
          <p:nvPr/>
        </p:nvSpPr>
        <p:spPr>
          <a:xfrm>
            <a:off x="526873" y="8622651"/>
            <a:ext cx="2790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Количество машин для транспортировки</a:t>
            </a:r>
            <a:endParaRPr lang="ru-RU" sz="1200" dirty="0">
              <a:solidFill>
                <a:srgbClr val="000000"/>
              </a:solidFill>
              <a:latin typeface="Montserrat Light"/>
              <a:cs typeface="Gotham Pro Black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D8464399-9005-0BD5-EDE7-CB39AB1C8F7B}"/>
              </a:ext>
            </a:extLst>
          </p:cNvPr>
          <p:cNvSpPr txBox="1"/>
          <p:nvPr/>
        </p:nvSpPr>
        <p:spPr>
          <a:xfrm>
            <a:off x="6502724" y="8591524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3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7B9680A5-6B47-CA15-6341-1198C5D1649C}"/>
              </a:ext>
            </a:extLst>
          </p:cNvPr>
          <p:cNvSpPr/>
          <p:nvPr/>
        </p:nvSpPr>
        <p:spPr>
          <a:xfrm>
            <a:off x="540014" y="913495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00" y="1922595"/>
            <a:ext cx="6466205" cy="171175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4450">
              <a:lnSpc>
                <a:spcPct val="114999"/>
              </a:lnSpc>
              <a:spcBef>
                <a:spcPts val="100"/>
              </a:spcBef>
            </a:pPr>
            <a:r>
              <a:rPr lang="ru-RU" sz="1600" dirty="0">
                <a:latin typeface="Montserrat Light" panose="020B0604020202020204" charset="-52"/>
              </a:rPr>
              <a:t>Двухэтажный дом из сосны с большой террасой и подвалом. В подвале гараж на две машины, мастерская, </a:t>
            </a:r>
            <a:r>
              <a:rPr lang="ru-RU" sz="1600" dirty="0" err="1">
                <a:latin typeface="Montserrat Light" panose="020B0604020202020204" charset="-52"/>
              </a:rPr>
              <a:t>постирочная</a:t>
            </a:r>
            <a:r>
              <a:rPr lang="ru-RU" sz="1600" dirty="0">
                <a:latin typeface="Montserrat Light" panose="020B0604020202020204" charset="-52"/>
              </a:rPr>
              <a:t>, гардероб и с/у. На первом этаже гостиная, кухня, кабинет и два с/у. На втором этаже спальня с личным с/у, гардероб и выходом на балкон, общий с/у, ещё две спальни. Есть второй свет.</a:t>
            </a:r>
            <a:endParaRPr lang="ru-RU" sz="1600" spc="-10" dirty="0">
              <a:solidFill>
                <a:srgbClr val="8F95AB"/>
              </a:solidFill>
              <a:latin typeface="Montserrat Light" panose="020B0604020202020204" charset="-52"/>
              <a:cs typeface="Montserra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99" y="7772281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2857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254" y="7962900"/>
            <a:ext cx="34639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600" b="0" dirty="0">
                <a:latin typeface="Montserrat Light"/>
                <a:cs typeface="Montserrat Light"/>
              </a:rPr>
              <a:t>Заказывайте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проект,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и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уже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через </a:t>
            </a:r>
            <a:r>
              <a:rPr sz="1600" b="0" dirty="0">
                <a:latin typeface="Montserrat Light"/>
                <a:cs typeface="Montserrat Light"/>
              </a:rPr>
              <a:t>несколько</a:t>
            </a:r>
            <a:r>
              <a:rPr sz="1600" b="0" spc="-4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месяцев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вы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заедете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50" dirty="0">
                <a:latin typeface="Montserrat Light"/>
                <a:cs typeface="Montserrat Light"/>
              </a:rPr>
              <a:t>в </a:t>
            </a:r>
            <a:r>
              <a:rPr sz="1600" b="0" dirty="0">
                <a:latin typeface="Montserrat Light"/>
                <a:cs typeface="Montserrat Light"/>
              </a:rPr>
              <a:t>собственный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уютный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20" dirty="0">
                <a:latin typeface="Montserrat Light"/>
                <a:cs typeface="Montserrat Light"/>
              </a:rPr>
              <a:t>дом.</a:t>
            </a:r>
            <a:endParaRPr sz="1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799" y="90248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952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999" y="809999"/>
            <a:ext cx="2479040" cy="691515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3716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Описание</a:t>
            </a: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25320724-5F59-4E03-8993-2F8FD7723EF8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A6018BB9-8DDA-4978-99EF-7205CB7D40A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ABBFBA-7BB3-4CD3-B8F8-5494206A4F15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89D638-F95D-4B27-A71E-6EB8E61EB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ПОДВАЛ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A9021435-E389-4E4A-A230-54D9CEA79C7E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B32D1230-8814-4390-989C-AB706372161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8A3E6B-8FBE-4B55-A000-1417D0AFF88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F19CD7-E80D-4608-8A26-0528AD025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1A920-26E9-4286-9381-5D18E00EF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65" t="11606" r="22811" b="31125"/>
          <a:stretch/>
        </p:blipFill>
        <p:spPr>
          <a:xfrm>
            <a:off x="349250" y="1390341"/>
            <a:ext cx="6934200" cy="5265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EC8D3-4024-4D84-BBAF-5B45E53E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" t="23878" r="12270" b="25404"/>
          <a:stretch/>
        </p:blipFill>
        <p:spPr>
          <a:xfrm>
            <a:off x="668762" y="777628"/>
            <a:ext cx="6462288" cy="38324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5188149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Зимний гардероб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652175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Коридор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6075106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066FD3-6E5E-458B-8ACB-6830DF048C06}"/>
              </a:ext>
            </a:extLst>
          </p:cNvPr>
          <p:cNvSpPr txBox="1"/>
          <p:nvPr/>
        </p:nvSpPr>
        <p:spPr>
          <a:xfrm>
            <a:off x="639111" y="6981949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Гараж</a:t>
            </a:r>
            <a:endParaRPr lang="en-US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537343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8694B9F-B396-4F85-A732-1C65775C4D56}"/>
              </a:ext>
            </a:extLst>
          </p:cNvPr>
          <p:cNvCxnSpPr>
            <a:cxnSpLocks/>
          </p:cNvCxnSpPr>
          <p:nvPr/>
        </p:nvCxnSpPr>
        <p:spPr>
          <a:xfrm>
            <a:off x="695909" y="5979216"/>
            <a:ext cx="620654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687467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7810500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6427058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3420F8C-F2A5-44B2-92DE-16DBE88E40D0}"/>
              </a:ext>
            </a:extLst>
          </p:cNvPr>
          <p:cNvSpPr txBox="1"/>
          <p:nvPr/>
        </p:nvSpPr>
        <p:spPr>
          <a:xfrm>
            <a:off x="648178" y="5646449"/>
            <a:ext cx="4238467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Душевая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5210501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4,7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30C7C95-32A9-4CC6-B9AA-4DB23B6E82B1}"/>
              </a:ext>
            </a:extLst>
          </p:cNvPr>
          <p:cNvCxnSpPr>
            <a:cxnSpLocks/>
          </p:cNvCxnSpPr>
          <p:nvPr/>
        </p:nvCxnSpPr>
        <p:spPr>
          <a:xfrm>
            <a:off x="726965" y="7353300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7464204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Мастерская</a:t>
            </a: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ПОДВАЛ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B788A2-FD66-48E0-9993-49A26E606E21}"/>
              </a:ext>
            </a:extLst>
          </p:cNvPr>
          <p:cNvSpPr txBox="1"/>
          <p:nvPr/>
        </p:nvSpPr>
        <p:spPr>
          <a:xfrm>
            <a:off x="639111" y="4811222"/>
            <a:ext cx="4795082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 err="1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Постирочная</a:t>
            </a:r>
            <a:endParaRPr lang="ru-RU" sz="1074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9CC7192B-2017-4C9D-BAFF-F921F08591C9}"/>
              </a:ext>
            </a:extLst>
          </p:cNvPr>
          <p:cNvCxnSpPr>
            <a:cxnSpLocks/>
          </p:cNvCxnSpPr>
          <p:nvPr/>
        </p:nvCxnSpPr>
        <p:spPr>
          <a:xfrm>
            <a:off x="705113" y="5101533"/>
            <a:ext cx="622452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FA19E94-534F-4414-ABCD-E80D5FBDE709}"/>
              </a:ext>
            </a:extLst>
          </p:cNvPr>
          <p:cNvSpPr txBox="1"/>
          <p:nvPr/>
        </p:nvSpPr>
        <p:spPr>
          <a:xfrm>
            <a:off x="5540831" y="5634067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2,8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651510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11,4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7453872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20,2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60579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3,2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3C6C57-BDE4-48E3-A96F-7786133AC97D}"/>
              </a:ext>
            </a:extLst>
          </p:cNvPr>
          <p:cNvSpPr txBox="1"/>
          <p:nvPr/>
        </p:nvSpPr>
        <p:spPr>
          <a:xfrm>
            <a:off x="5421798" y="69723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42,4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79AE6F-2027-409A-95B8-E434AE8D36D4}"/>
              </a:ext>
            </a:extLst>
          </p:cNvPr>
          <p:cNvSpPr txBox="1"/>
          <p:nvPr/>
        </p:nvSpPr>
        <p:spPr>
          <a:xfrm>
            <a:off x="5421798" y="481012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10,3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8FFEB972-CFF3-4F97-AA2F-26CF80AEEC94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:a16="http://schemas.microsoft.com/office/drawing/2014/main" id="{CBE97EEE-0586-4638-8B13-266C47468A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DBAD4D3-5CC7-4119-A1B1-51A98688304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9ACDF0F-5C70-4DEE-B568-5B6FBB45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43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06B5D3E-5557-43CA-980D-8940D285A302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CD8990FA-AA39-47C0-AF25-354E37ED413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425CA87-59C5-47BC-88FA-6311E76D215F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B85682-7359-4E7B-8304-A4A0B1ADF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248AE5-FC86-4375-AAAD-5DCF9D1FF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22" t="11491" r="19748" b="12918"/>
          <a:stretch/>
        </p:blipFill>
        <p:spPr>
          <a:xfrm>
            <a:off x="425450" y="1409700"/>
            <a:ext cx="679330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521FC1-DCFC-4BA2-9634-0CE7812B4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35" r="4449" b="18103"/>
          <a:stretch/>
        </p:blipFill>
        <p:spPr>
          <a:xfrm>
            <a:off x="654050" y="748572"/>
            <a:ext cx="6546589" cy="38615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5188149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Гостиная</a:t>
            </a:r>
            <a:endParaRPr lang="ru-RU" sz="1074" dirty="0" err="1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606455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Помещение для хранения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7404723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С/у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066FD3-6E5E-458B-8ACB-6830DF048C06}"/>
              </a:ext>
            </a:extLst>
          </p:cNvPr>
          <p:cNvSpPr txBox="1"/>
          <p:nvPr/>
        </p:nvSpPr>
        <p:spPr>
          <a:xfrm>
            <a:off x="639111" y="5610349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Кабинет</a:t>
            </a:r>
            <a:endParaRPr lang="en-US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537343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8694B9F-B396-4F85-A732-1C65775C4D56}"/>
              </a:ext>
            </a:extLst>
          </p:cNvPr>
          <p:cNvCxnSpPr>
            <a:cxnSpLocks/>
          </p:cNvCxnSpPr>
          <p:nvPr/>
        </p:nvCxnSpPr>
        <p:spPr>
          <a:xfrm>
            <a:off x="695909" y="7317449"/>
            <a:ext cx="620654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641747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870669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7756675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3420F8C-F2A5-44B2-92DE-16DBE88E40D0}"/>
              </a:ext>
            </a:extLst>
          </p:cNvPr>
          <p:cNvSpPr txBox="1"/>
          <p:nvPr/>
        </p:nvSpPr>
        <p:spPr>
          <a:xfrm>
            <a:off x="648178" y="6984682"/>
            <a:ext cx="4238467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Кухня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5210501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46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30C7C95-32A9-4CC6-B9AA-4DB23B6E82B1}"/>
              </a:ext>
            </a:extLst>
          </p:cNvPr>
          <p:cNvCxnSpPr>
            <a:cxnSpLocks/>
          </p:cNvCxnSpPr>
          <p:nvPr/>
        </p:nvCxnSpPr>
        <p:spPr>
          <a:xfrm>
            <a:off x="726965" y="5958426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6524373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С/у</a:t>
            </a: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26965" y="3965511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B788A2-FD66-48E0-9993-49A26E606E21}"/>
              </a:ext>
            </a:extLst>
          </p:cNvPr>
          <p:cNvSpPr txBox="1"/>
          <p:nvPr/>
        </p:nvSpPr>
        <p:spPr>
          <a:xfrm>
            <a:off x="639111" y="4811222"/>
            <a:ext cx="4795082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Терраса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9CC7192B-2017-4C9D-BAFF-F921F08591C9}"/>
              </a:ext>
            </a:extLst>
          </p:cNvPr>
          <p:cNvCxnSpPr>
            <a:cxnSpLocks/>
          </p:cNvCxnSpPr>
          <p:nvPr/>
        </p:nvCxnSpPr>
        <p:spPr>
          <a:xfrm>
            <a:off x="705113" y="5101533"/>
            <a:ext cx="622452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FA19E94-534F-4414-ABCD-E80D5FBDE709}"/>
              </a:ext>
            </a:extLst>
          </p:cNvPr>
          <p:cNvSpPr txBox="1"/>
          <p:nvPr/>
        </p:nvSpPr>
        <p:spPr>
          <a:xfrm>
            <a:off x="5540831" y="6972300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24,1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605790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4,5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651404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7387517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3.1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3C6C57-BDE4-48E3-A96F-7786133AC97D}"/>
              </a:ext>
            </a:extLst>
          </p:cNvPr>
          <p:cNvSpPr txBox="1"/>
          <p:nvPr/>
        </p:nvSpPr>
        <p:spPr>
          <a:xfrm>
            <a:off x="5421798" y="56007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21,5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79AE6F-2027-409A-95B8-E434AE8D36D4}"/>
              </a:ext>
            </a:extLst>
          </p:cNvPr>
          <p:cNvSpPr txBox="1"/>
          <p:nvPr/>
        </p:nvSpPr>
        <p:spPr>
          <a:xfrm>
            <a:off x="5421798" y="481012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124,4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8FFEB972-CFF3-4F97-AA2F-26CF80AEEC94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:a16="http://schemas.microsoft.com/office/drawing/2014/main" id="{CBE97EEE-0586-4638-8B13-266C47468A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DBAD4D3-5CC7-4119-A1B1-51A98688304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9ACDF0F-5C70-4DEE-B568-5B6FBB45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43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A2F162-76B5-4AA1-B5C3-1D477AB9D60A}"/>
              </a:ext>
            </a:extLst>
          </p:cNvPr>
          <p:cNvSpPr txBox="1"/>
          <p:nvPr/>
        </p:nvSpPr>
        <p:spPr>
          <a:xfrm>
            <a:off x="660235" y="7827706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Котельная 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1A02F38-21B5-417A-93C0-223917E8BB29}"/>
              </a:ext>
            </a:extLst>
          </p:cNvPr>
          <p:cNvCxnSpPr>
            <a:cxnSpLocks/>
          </p:cNvCxnSpPr>
          <p:nvPr/>
        </p:nvCxnSpPr>
        <p:spPr>
          <a:xfrm>
            <a:off x="717170" y="8179658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19E75B-BB44-479D-88EA-CEBFB734B123}"/>
              </a:ext>
            </a:extLst>
          </p:cNvPr>
          <p:cNvSpPr txBox="1"/>
          <p:nvPr/>
        </p:nvSpPr>
        <p:spPr>
          <a:xfrm>
            <a:off x="5444043" y="78105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6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9F9D60-CE77-4197-BC9E-FCE931816209}"/>
              </a:ext>
            </a:extLst>
          </p:cNvPr>
          <p:cNvSpPr txBox="1"/>
          <p:nvPr/>
        </p:nvSpPr>
        <p:spPr>
          <a:xfrm>
            <a:off x="654050" y="8220548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Коридор 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E97635E-E9DB-44CE-865F-E1067D096975}"/>
              </a:ext>
            </a:extLst>
          </p:cNvPr>
          <p:cNvCxnSpPr>
            <a:cxnSpLocks/>
          </p:cNvCxnSpPr>
          <p:nvPr/>
        </p:nvCxnSpPr>
        <p:spPr>
          <a:xfrm>
            <a:off x="710985" y="8572500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7DA059D-2C75-44FA-96DC-C89C2BE7F419}"/>
              </a:ext>
            </a:extLst>
          </p:cNvPr>
          <p:cNvSpPr txBox="1"/>
          <p:nvPr/>
        </p:nvSpPr>
        <p:spPr>
          <a:xfrm>
            <a:off x="5437858" y="8203342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5,8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D4C25B-5375-42DA-BF0E-4DB880406E29}"/>
              </a:ext>
            </a:extLst>
          </p:cNvPr>
          <p:cNvSpPr txBox="1"/>
          <p:nvPr/>
        </p:nvSpPr>
        <p:spPr>
          <a:xfrm>
            <a:off x="654050" y="8601548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Гардеробная 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B799E50-CF74-42E8-9EEF-541FC8B55E14}"/>
              </a:ext>
            </a:extLst>
          </p:cNvPr>
          <p:cNvCxnSpPr>
            <a:cxnSpLocks/>
          </p:cNvCxnSpPr>
          <p:nvPr/>
        </p:nvCxnSpPr>
        <p:spPr>
          <a:xfrm>
            <a:off x="710985" y="8953500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7ECC4A2-E21E-4C09-A1D7-3AF245733784}"/>
              </a:ext>
            </a:extLst>
          </p:cNvPr>
          <p:cNvSpPr txBox="1"/>
          <p:nvPr/>
        </p:nvSpPr>
        <p:spPr>
          <a:xfrm>
            <a:off x="5454650" y="860030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3,7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1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06B5D3E-5557-43CA-980D-8940D285A302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CD8990FA-AA39-47C0-AF25-354E37ED413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7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425CA87-59C5-47BC-88FA-6311E76D215F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B85682-7359-4E7B-8304-A4A0B1ADF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083DB6-8072-4359-B10B-66859B11C6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73" t="7213" r="13697" b="16341"/>
          <a:stretch/>
        </p:blipFill>
        <p:spPr>
          <a:xfrm>
            <a:off x="273049" y="1104900"/>
            <a:ext cx="7165172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9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1F1D4F-5E3B-4ADC-85E0-8F708662A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68"/>
          <a:stretch/>
        </p:blipFill>
        <p:spPr>
          <a:xfrm>
            <a:off x="639272" y="700644"/>
            <a:ext cx="6644178" cy="38680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4718106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Балкон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36D4B3-91BA-44FC-842F-10CE90D75F8B}"/>
              </a:ext>
            </a:extLst>
          </p:cNvPr>
          <p:cNvSpPr txBox="1"/>
          <p:nvPr/>
        </p:nvSpPr>
        <p:spPr>
          <a:xfrm>
            <a:off x="648178" y="6985539"/>
            <a:ext cx="4244230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2 </a:t>
            </a:r>
            <a:endParaRPr lang="ru-RU" sz="1050" dirty="0">
              <a:latin typeface="Montserrat"/>
              <a:cs typeface="Gotham Pro" panose="0200050304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7446705"/>
            <a:ext cx="4262921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Спальня 2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067300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0F8C8FD-1318-4484-B3C1-0A20B2FF969A}"/>
              </a:ext>
            </a:extLst>
          </p:cNvPr>
          <p:cNvCxnSpPr>
            <a:cxnSpLocks/>
          </p:cNvCxnSpPr>
          <p:nvPr/>
        </p:nvCxnSpPr>
        <p:spPr>
          <a:xfrm>
            <a:off x="705117" y="7336932"/>
            <a:ext cx="6215455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414529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7798657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4740458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6,7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6068233"/>
            <a:ext cx="1236008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Спальня 1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 этаж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561A38C-8E51-47B5-BA6C-3DA6C21B296F}"/>
              </a:ext>
            </a:extLst>
          </p:cNvPr>
          <p:cNvSpPr txBox="1"/>
          <p:nvPr/>
        </p:nvSpPr>
        <p:spPr>
          <a:xfrm>
            <a:off x="5550481" y="6972300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6,1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60579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18,6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74295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12,1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8289212D-0813-4BE4-9EB6-B5655AA3750A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:a16="http://schemas.microsoft.com/office/drawing/2014/main" id="{8207E570-D4E3-4453-9E7C-D973EB87B6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8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451E589-1EC8-432A-9F5E-40C3CA593DD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B4A629-ADA7-41D7-AA3B-2B68507CE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515015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Гардероб 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550307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514350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6,1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5957328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5611032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С/у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56007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5,8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652175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Коридор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687467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651510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13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54050" y="789335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Спальня 3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701781" y="824627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6294" y="788670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11,4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8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9" y="809999"/>
            <a:ext cx="6480175" cy="522579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8224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435"/>
              </a:spcBef>
            </a:pPr>
            <a:endParaRPr sz="22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50" y="383083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250" y="2435216"/>
            <a:ext cx="1846907" cy="4565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</a:rPr>
              <a:t>* Силовой Каркас</a:t>
            </a:r>
            <a:endParaRPr lang="ru-RU" sz="1400" dirty="0">
              <a:latin typeface="Montserrat Light"/>
            </a:endParaRPr>
          </a:p>
          <a:p>
            <a:pPr marL="12700">
              <a:spcBef>
                <a:spcPts val="100"/>
              </a:spcBef>
            </a:pPr>
            <a:endParaRPr lang="ru-RU" sz="1400" spc="-10" dirty="0">
              <a:latin typeface="Montserrat Light"/>
              <a:cs typeface="Montserrat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7050" y="2435247"/>
            <a:ext cx="3110255" cy="13183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Изготовление и монтаж силового каркаса из массива соснового бруса, выполненный по технологии </a:t>
            </a:r>
            <a:r>
              <a:rPr lang="af-ZA" sz="1400" b="1" dirty="0">
                <a:latin typeface="Montserrat Light"/>
              </a:rPr>
              <a:t>Timber</a:t>
            </a:r>
            <a:r>
              <a:rPr lang="ru-RU" sz="1400" b="1">
                <a:latin typeface="Montserrat Light"/>
              </a:rPr>
              <a:t> </a:t>
            </a:r>
            <a:r>
              <a:rPr lang="af-ZA" sz="1400" b="1">
                <a:latin typeface="Montserrat Light"/>
              </a:rPr>
              <a:t>Frame</a:t>
            </a:r>
            <a:r>
              <a:rPr lang="af-ZA" sz="1400" b="1" dirty="0">
                <a:latin typeface="Montserrat Light"/>
              </a:rPr>
              <a:t> </a:t>
            </a:r>
            <a:endParaRPr lang="ru-RU" sz="1400" b="1" dirty="0">
              <a:solidFill>
                <a:srgbClr val="2C2E3E"/>
              </a:solidFill>
              <a:latin typeface="Montserrat Light"/>
            </a:endParaRPr>
          </a:p>
          <a:p>
            <a:pPr marL="12700" algn="r">
              <a:spcBef>
                <a:spcPts val="100"/>
              </a:spcBef>
            </a:pPr>
            <a:r>
              <a:rPr lang="af-ZA" sz="1400" b="1" dirty="0">
                <a:latin typeface="Montserrat Light"/>
              </a:rPr>
              <a:t>(</a:t>
            </a:r>
            <a:r>
              <a:rPr lang="ru-RU" sz="1400" b="1" dirty="0">
                <a:latin typeface="Montserrat Light"/>
              </a:rPr>
              <a:t>стойки, балки, стропильная система, лаги перекрытий). 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5551" y="3997708"/>
            <a:ext cx="3242304" cy="17748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000000"/>
                </a:solidFill>
                <a:latin typeface="Montserrat Light"/>
              </a:rPr>
              <a:t>Силовой</a:t>
            </a:r>
            <a:r>
              <a:rPr lang="ru-RU" sz="1400" b="1" dirty="0">
                <a:latin typeface="Montserrat Light"/>
              </a:rPr>
              <a:t> каркас +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теплая и холодная кровля, межэтажное перекрытие, утепление наружных каркасных стен, окна и уличные двери,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чистовая отделка стен и потолков,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2C2E3E"/>
                </a:solidFill>
                <a:latin typeface="Montserrat Light"/>
                <a:cs typeface="Montserrat"/>
              </a:rPr>
              <a:t>фундамент, ввод коммуникаций в дом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250" y="3994885"/>
            <a:ext cx="1753887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  <a:cs typeface="Montserrat Light"/>
              </a:rPr>
              <a:t>** Теплый контур</a:t>
            </a:r>
            <a:endParaRPr sz="1400" spc="-10" dirty="0">
              <a:latin typeface="Montserrat Light"/>
              <a:cs typeface="Montserrat Ligh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E9E8BF34-1A1B-43CF-A8E1-35EF4583E3DE}"/>
              </a:ext>
            </a:extLst>
          </p:cNvPr>
          <p:cNvSpPr txBox="1"/>
          <p:nvPr/>
        </p:nvSpPr>
        <p:spPr>
          <a:xfrm>
            <a:off x="882650" y="894572"/>
            <a:ext cx="281940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Montserrat"/>
                <a:cs typeface="Montserrat Light"/>
              </a:rPr>
              <a:t>Комплектации</a:t>
            </a:r>
            <a:endParaRPr sz="2400" b="1" dirty="0">
              <a:solidFill>
                <a:schemeClr val="bg1"/>
              </a:solidFill>
              <a:latin typeface="Montserrat"/>
              <a:cs typeface="Montserrat Light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25074859-3899-40C2-8546-FE92CF7697D0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CD49D151-773E-4716-AAFC-E43C9C27BE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9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EBC073E-CE43-4A03-9723-6A3594FF49F9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32EE0C-4028-4D13-BBE6-D57BD0306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</a:t>
            </a:r>
            <a:r>
              <a:rPr lang="ru-RU" dirty="0" err="1">
                <a:solidFill>
                  <a:schemeClr val="bg1"/>
                </a:solidFill>
              </a:rPr>
              <a:t>Велли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384</Words>
  <Application>Microsoft Office PowerPoint</Application>
  <PresentationFormat>Произвольный</PresentationFormat>
  <Paragraphs>110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Gotham Pro Black</vt:lpstr>
      <vt:lpstr>Gotham Pro</vt:lpstr>
      <vt:lpstr>Calibri</vt:lpstr>
      <vt:lpstr>Montserrat Light</vt:lpstr>
      <vt:lpstr>Montserrat</vt:lpstr>
      <vt:lpstr>Arial</vt:lpstr>
      <vt:lpstr>Office Theme</vt:lpstr>
      <vt:lpstr>Презентация PowerPoint</vt:lpstr>
      <vt:lpstr>Описание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Вуокса Вирта</dc:title>
  <dc:creator>Пичуев Сергей Николаевич</dc:creator>
  <cp:lastModifiedBy>Pichuev Sergei</cp:lastModifiedBy>
  <cp:revision>998</cp:revision>
  <dcterms:created xsi:type="dcterms:W3CDTF">2022-06-07T18:44:34Z</dcterms:created>
  <dcterms:modified xsi:type="dcterms:W3CDTF">2022-07-29T10:03:30Z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