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79" r:id="rId4"/>
    <p:sldId id="282" r:id="rId5"/>
    <p:sldId id="260" r:id="rId6"/>
  </p:sldIdLst>
  <p:sldSz cx="7556500" cy="10439400"/>
  <p:notesSz cx="7556500" cy="10439400"/>
  <p:embeddedFontLst>
    <p:embeddedFont>
      <p:font typeface="Gotham Pro Black" panose="02000903040000020004" charset="0"/>
      <p:regular r:id="rId8"/>
      <p:italic r:id="rId9"/>
    </p:embeddedFont>
    <p:embeddedFont>
      <p:font typeface="Montserrat" panose="020B0604020202020204" charset="-52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Light" panose="020B0604020202020204" charset="-52"/>
      <p:regular r:id="rId18"/>
      <p:italic r:id="rId19"/>
    </p:embeddedFont>
  </p:embeddedFontLst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D3D"/>
    <a:srgbClr val="896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B0E58-17B6-4944-BB7C-29A1CA4F3CC3}" v="6" dt="2022-06-21T08:51:52.791"/>
    <p1510:client id="{81F6AE0D-6844-4930-A64A-E5AA39D6B0C1}" v="16" dt="2022-06-17T10:30:05.672"/>
    <p1510:client id="{C9BA1047-A496-4819-B445-A1A4A9ACCD96}" v="2112" dt="2022-06-17T11:56:34.2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88" y="11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ECF9-D8C8-4D0E-BCA1-16A15DC3E9A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04925"/>
            <a:ext cx="25495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24438"/>
            <a:ext cx="6045200" cy="4110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79AD-8A08-4165-9800-83AF62F7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4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3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F79AD-8A08-4165-9800-83AF62F7DA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36214"/>
            <a:ext cx="6423025" cy="2192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846064"/>
            <a:ext cx="5289550" cy="260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000" y="9551286"/>
            <a:ext cx="7016499" cy="6453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86924" y="9720337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299"/>
                </a:lnTo>
              </a:path>
            </a:pathLst>
          </a:custGeom>
          <a:ln w="9524">
            <a:solidFill>
              <a:srgbClr val="8F9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999" y="809999"/>
            <a:ext cx="6476500" cy="69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800" y="1922595"/>
            <a:ext cx="6504899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680" y="9770931"/>
            <a:ext cx="311150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708642"/>
            <a:ext cx="1737995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b="22241"/>
          <a:stretch/>
        </p:blipFill>
        <p:spPr bwMode="auto">
          <a:xfrm>
            <a:off x="501650" y="689659"/>
            <a:ext cx="7016049" cy="499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27300" y="5974529"/>
            <a:ext cx="336257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0" dirty="0">
                <a:solidFill>
                  <a:srgbClr val="2C2E3E"/>
                </a:solidFill>
                <a:latin typeface="Montserrat Light"/>
                <a:cs typeface="Montserrat Light"/>
              </a:rPr>
              <a:t>Стоимость</a:t>
            </a:r>
            <a:r>
              <a:rPr lang="ru-RU" sz="1200" spc="-80" dirty="0">
                <a:solidFill>
                  <a:srgbClr val="2C2E3E"/>
                </a:solidFill>
                <a:latin typeface="Montserrat Light"/>
                <a:cs typeface="Montserrat Light"/>
              </a:rPr>
              <a:t>  комплектации "Сруб" *</a:t>
            </a:r>
            <a:endParaRPr lang="ru-RU" sz="1200" dirty="0">
              <a:solidFill>
                <a:srgbClr val="2C2E3E"/>
              </a:solidFill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492688"/>
            <a:ext cx="364874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</a:rPr>
              <a:t>Стоимость комплектации "Теплый контур" **</a:t>
            </a:r>
            <a:endParaRPr lang="ru-RU" sz="1200" spc="-50" dirty="0">
              <a:latin typeface="Montserra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7033275"/>
            <a:ext cx="325095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Диаметр бревна, см</a:t>
            </a:r>
            <a:endParaRPr lang="ru-RU" sz="1200" spc="-25" dirty="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420" y="7552045"/>
            <a:ext cx="2924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 err="1">
                <a:latin typeface="Montserrat Light" panose="00000400000000000000" pitchFamily="2" charset="-52"/>
                <a:cs typeface="Montserrat Light"/>
              </a:rPr>
              <a:t>Площадь</a:t>
            </a: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8078295"/>
            <a:ext cx="2790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Площадь с террасой,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8450" y="5974529"/>
            <a:ext cx="1654552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>
                <a:latin typeface="Montserrat"/>
              </a:rPr>
              <a:t>от 12</a:t>
            </a:r>
            <a:r>
              <a:rPr lang="en-US" sz="1200" b="1" dirty="0">
                <a:latin typeface="Montserrat"/>
              </a:rPr>
              <a:t> 6</a:t>
            </a:r>
            <a:r>
              <a:rPr lang="ru-RU" sz="1200" b="1" dirty="0">
                <a:latin typeface="Montserrat"/>
              </a:rPr>
              <a:t>74</a:t>
            </a:r>
            <a:r>
              <a:rPr lang="en-US" sz="1200" b="1" dirty="0">
                <a:latin typeface="Montserrat"/>
              </a:rPr>
              <a:t> 000</a:t>
            </a: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 </a:t>
            </a:r>
            <a:r>
              <a:rPr sz="1200" b="1" spc="-25" dirty="0" err="1">
                <a:solidFill>
                  <a:srgbClr val="2C2E3E"/>
                </a:solidFill>
                <a:latin typeface="Montserrat"/>
                <a:cs typeface="Montserrat"/>
              </a:rPr>
              <a:t>руб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6050" y="6492689"/>
            <a:ext cx="180720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spc="-25" dirty="0">
                <a:solidFill>
                  <a:srgbClr val="2B2D3D"/>
                </a:solidFill>
                <a:latin typeface="Montserrat"/>
                <a:cs typeface="Montserrat"/>
              </a:rPr>
              <a:t>от 26 500 000 руб.</a:t>
            </a:r>
            <a:endParaRPr sz="1200" dirty="0">
              <a:solidFill>
                <a:srgbClr val="2B2D3D"/>
              </a:solidFill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703" y="7033741"/>
            <a:ext cx="2329654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>
                <a:latin typeface="Montserrat"/>
                <a:cs typeface="Montserrat"/>
              </a:rPr>
              <a:t>38-42</a:t>
            </a:r>
            <a:endParaRPr sz="1200" b="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2242" y="7551880"/>
            <a:ext cx="610453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126,63</a:t>
            </a:r>
            <a:endParaRPr sz="1200" b="1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6970" y="8047168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197,78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450" y="6354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450" y="68812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450" y="74074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450" y="79337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450" y="8459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7300" y="322322"/>
            <a:ext cx="4698750" cy="2590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40" dirty="0">
                <a:solidFill>
                  <a:srgbClr val="8F95AB"/>
                </a:solidFill>
                <a:latin typeface="Montserrat Light"/>
                <a:cs typeface="Montserrat Light"/>
              </a:rPr>
              <a:t>Индивидуальный </a:t>
            </a:r>
            <a:r>
              <a:rPr sz="1600" b="0" spc="-10" dirty="0" err="1">
                <a:solidFill>
                  <a:srgbClr val="8F95AB"/>
                </a:solidFill>
                <a:latin typeface="Montserrat Light"/>
                <a:cs typeface="Montserrat Light"/>
              </a:rPr>
              <a:t>проект</a:t>
            </a:r>
            <a:r>
              <a:rPr lang="ru-RU" sz="1600" b="0" spc="-10" dirty="0">
                <a:solidFill>
                  <a:srgbClr val="8F95AB"/>
                </a:solidFill>
                <a:latin typeface="Montserrat Light"/>
                <a:cs typeface="Montserrat Light"/>
              </a:rPr>
              <a:t> «Вереск»</a:t>
            </a:r>
            <a:endParaRPr sz="1600" dirty="0" err="1">
              <a:latin typeface="Montserrat Light"/>
              <a:cs typeface="Montserrat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99" y="4980249"/>
            <a:ext cx="1332800" cy="548868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778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400"/>
              </a:spcBef>
            </a:pPr>
            <a:endParaRPr lang="ru-RU" sz="2400" dirty="0">
              <a:latin typeface="Montserrat"/>
              <a:cs typeface="Montserrat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="" xmlns:a16="http://schemas.microsoft.com/office/drawing/2014/main" id="{5746DAD8-A345-4F70-87E4-70F6BF61185B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>
            <a:extLst>
              <a:ext uri="{FF2B5EF4-FFF2-40B4-BE49-F238E27FC236}">
                <a16:creationId xmlns="" xmlns:a16="http://schemas.microsoft.com/office/drawing/2014/main" id="{A5C719C4-7885-4A9B-9A1C-28D9FD28059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=""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«Вереск»</a:t>
            </a:r>
            <a:endParaRPr spc="-10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E3EB4CBC-B1C2-48BA-99E2-B78A0BE0D1B1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DD3A4CE-E600-40C9-AD18-F1432C0C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0271881-F72C-40DA-B26C-A4D06D31A6DF}"/>
              </a:ext>
            </a:extLst>
          </p:cNvPr>
          <p:cNvSpPr txBox="1"/>
          <p:nvPr/>
        </p:nvSpPr>
        <p:spPr>
          <a:xfrm>
            <a:off x="540451" y="5089801"/>
            <a:ext cx="1332800" cy="369332"/>
          </a:xfrm>
          <a:prstGeom prst="rect">
            <a:avLst/>
          </a:prstGeom>
          <a:solidFill>
            <a:srgbClr val="896E4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/>
                <a:cs typeface="Gotham Pro Black"/>
              </a:rPr>
              <a:t>ВЕРЕСК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="" xmlns:a16="http://schemas.microsoft.com/office/drawing/2014/main" id="{0A1F416F-CE50-F2C2-0E03-9986032B99F5}"/>
              </a:ext>
            </a:extLst>
          </p:cNvPr>
          <p:cNvSpPr txBox="1"/>
          <p:nvPr/>
        </p:nvSpPr>
        <p:spPr>
          <a:xfrm>
            <a:off x="526873" y="8622651"/>
            <a:ext cx="2790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Количество машин для транспортировки</a:t>
            </a:r>
            <a:endParaRPr lang="ru-RU" sz="1200" dirty="0">
              <a:solidFill>
                <a:srgbClr val="000000"/>
              </a:solidFill>
              <a:latin typeface="Montserrat Light"/>
              <a:cs typeface="Gotham Pro Black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="" xmlns:a16="http://schemas.microsoft.com/office/drawing/2014/main" id="{D8464399-9005-0BD5-EDE7-CB39AB1C8F7B}"/>
              </a:ext>
            </a:extLst>
          </p:cNvPr>
          <p:cNvSpPr txBox="1"/>
          <p:nvPr/>
        </p:nvSpPr>
        <p:spPr>
          <a:xfrm>
            <a:off x="6502724" y="8591524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5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="" xmlns:a16="http://schemas.microsoft.com/office/drawing/2014/main" id="{7B9680A5-6B47-CA15-6341-1198C5D1649C}"/>
              </a:ext>
            </a:extLst>
          </p:cNvPr>
          <p:cNvSpPr/>
          <p:nvPr/>
        </p:nvSpPr>
        <p:spPr>
          <a:xfrm>
            <a:off x="540014" y="9134952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00" y="1922595"/>
            <a:ext cx="6466205" cy="11454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4450">
              <a:lnSpc>
                <a:spcPct val="114999"/>
              </a:lnSpc>
              <a:spcBef>
                <a:spcPts val="100"/>
              </a:spcBef>
            </a:pPr>
            <a:r>
              <a:rPr lang="ru-RU" sz="1600" dirty="0">
                <a:latin typeface="Montserrat Light" panose="020B0604020202020204" charset="-52"/>
              </a:rPr>
              <a:t>Одноэтажный дом из бревна кедра с террасой, гостиной-столовой, с/у и двумя спальнями с личным с/у. Планировка дома может быть индивидуальной под требования заказчика.</a:t>
            </a:r>
            <a:endParaRPr lang="ru-RU" sz="1600" spc="-10" dirty="0">
              <a:solidFill>
                <a:srgbClr val="8F95AB"/>
              </a:solidFill>
              <a:latin typeface="Montserrat Light" panose="020B0604020202020204" charset="-52"/>
              <a:cs typeface="Montserra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799" y="7772281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2857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9254" y="7962900"/>
            <a:ext cx="34639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600" b="0" dirty="0">
                <a:latin typeface="Montserrat Light"/>
                <a:cs typeface="Montserrat Light"/>
              </a:rPr>
              <a:t>Заказывайте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проект,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и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уже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spc="-10" dirty="0">
                <a:latin typeface="Montserrat Light"/>
                <a:cs typeface="Montserrat Light"/>
              </a:rPr>
              <a:t>через </a:t>
            </a:r>
            <a:r>
              <a:rPr sz="1600" b="0" dirty="0">
                <a:latin typeface="Montserrat Light"/>
                <a:cs typeface="Montserrat Light"/>
              </a:rPr>
              <a:t>несколько</a:t>
            </a:r>
            <a:r>
              <a:rPr sz="1600" b="0" spc="-40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месяцев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вы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10" dirty="0">
                <a:latin typeface="Montserrat Light"/>
                <a:cs typeface="Montserrat Light"/>
              </a:rPr>
              <a:t>заедете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50" dirty="0">
                <a:latin typeface="Montserrat Light"/>
                <a:cs typeface="Montserrat Light"/>
              </a:rPr>
              <a:t>в </a:t>
            </a:r>
            <a:r>
              <a:rPr sz="1600" b="0" dirty="0">
                <a:latin typeface="Montserrat Light"/>
                <a:cs typeface="Montserrat Light"/>
              </a:rPr>
              <a:t>собственный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уютный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20" dirty="0">
                <a:latin typeface="Montserrat Light"/>
                <a:cs typeface="Montserrat Light"/>
              </a:rPr>
              <a:t>дом.</a:t>
            </a:r>
            <a:endParaRPr sz="1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799" y="90248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952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999" y="809999"/>
            <a:ext cx="2479040" cy="691515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3716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Описание</a:t>
            </a:r>
          </a:p>
        </p:txBody>
      </p:sp>
      <p:sp>
        <p:nvSpPr>
          <p:cNvPr id="9" name="object 18">
            <a:extLst>
              <a:ext uri="{FF2B5EF4-FFF2-40B4-BE49-F238E27FC236}">
                <a16:creationId xmlns="" xmlns:a16="http://schemas.microsoft.com/office/drawing/2014/main" id="{25320724-5F59-4E03-8993-2F8FD7723EF8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>
            <a:extLst>
              <a:ext uri="{FF2B5EF4-FFF2-40B4-BE49-F238E27FC236}">
                <a16:creationId xmlns="" xmlns:a16="http://schemas.microsoft.com/office/drawing/2014/main" id="{A6018BB9-8DDA-4978-99EF-7205CB7D40A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2ABBFBA-7BB3-4CD3-B8F8-5494206A4F15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89D638-F95D-4B27-A71E-6EB8E61EB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=""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«Вереск»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="" xmlns:a16="http://schemas.microsoft.com/office/drawing/2014/main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="" xmlns:a16="http://schemas.microsoft.com/office/drawing/2014/main" id="{A9021435-E389-4E4A-A230-54D9CEA79C7E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="" xmlns:a16="http://schemas.microsoft.com/office/drawing/2014/main" id="{B32D1230-8814-4390-989C-AB706372161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58A3E6B-8FBE-4B55-A000-1417D0AFF88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0F19CD7-E80D-4608-8A26-0528AD025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«Вереск»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t="3254" r="12012" b="2071"/>
          <a:stretch/>
        </p:blipFill>
        <p:spPr bwMode="auto">
          <a:xfrm>
            <a:off x="349250" y="1220735"/>
            <a:ext cx="7207250" cy="652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r="25695" b="28037"/>
          <a:stretch/>
        </p:blipFill>
        <p:spPr bwMode="auto">
          <a:xfrm>
            <a:off x="697070" y="728608"/>
            <a:ext cx="6859430" cy="384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C168225-B1F6-4580-A21D-37DD3BD34F62}"/>
              </a:ext>
            </a:extLst>
          </p:cNvPr>
          <p:cNvSpPr txBox="1"/>
          <p:nvPr/>
        </p:nvSpPr>
        <p:spPr>
          <a:xfrm>
            <a:off x="639111" y="5310035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Гостиная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D641C42-C6DC-475B-B262-C3DB1E2011B1}"/>
              </a:ext>
            </a:extLst>
          </p:cNvPr>
          <p:cNvSpPr txBox="1"/>
          <p:nvPr/>
        </p:nvSpPr>
        <p:spPr>
          <a:xfrm>
            <a:off x="648178" y="7692557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Спальня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9D04CE6-BC59-4C1F-AA52-44FF2C91F9BA}"/>
              </a:ext>
            </a:extLst>
          </p:cNvPr>
          <p:cNvSpPr txBox="1"/>
          <p:nvPr/>
        </p:nvSpPr>
        <p:spPr>
          <a:xfrm>
            <a:off x="648178" y="6913306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</a:t>
            </a:r>
            <a:r>
              <a:rPr lang="en-US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/</a:t>
            </a:r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у </a:t>
            </a:r>
            <a:r>
              <a:rPr lang="ru-RU" sz="1050" dirty="0" smtClean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1</a:t>
            </a:r>
            <a:r>
              <a:rPr lang="en-US" sz="1050" dirty="0" smtClean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 </a:t>
            </a:r>
            <a:r>
              <a:rPr lang="ru-RU" sz="1050" dirty="0" smtClean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и 3 </a:t>
            </a:r>
            <a:endParaRPr lang="ru-RU" sz="1050" dirty="0">
              <a:solidFill>
                <a:srgbClr val="333333"/>
              </a:solidFill>
              <a:latin typeface="Montserrat"/>
              <a:cs typeface="Gotham Pro" panose="0200050304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8066FD3-6E5E-458B-8ACB-6830DF048C06}"/>
              </a:ext>
            </a:extLst>
          </p:cNvPr>
          <p:cNvSpPr txBox="1"/>
          <p:nvPr/>
        </p:nvSpPr>
        <p:spPr>
          <a:xfrm>
            <a:off x="639111" y="8124949"/>
            <a:ext cx="47793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Спальня 2</a:t>
            </a:r>
            <a:endParaRPr lang="en-US" sz="1050" dirty="0">
              <a:solidFill>
                <a:srgbClr val="333333"/>
              </a:solidFill>
              <a:latin typeface="Montserrat"/>
              <a:cs typeface="Gotham Pro" panose="02000503040000020004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622742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D8694B9F-B396-4F85-A732-1C65775C4D56}"/>
              </a:ext>
            </a:extLst>
          </p:cNvPr>
          <p:cNvCxnSpPr>
            <a:cxnSpLocks/>
          </p:cNvCxnSpPr>
          <p:nvPr/>
        </p:nvCxnSpPr>
        <p:spPr>
          <a:xfrm>
            <a:off x="695909" y="7622249"/>
            <a:ext cx="620654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695909" y="8039100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6414528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7200900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3420F8C-F2A5-44B2-92DE-16DBE88E40D0}"/>
              </a:ext>
            </a:extLst>
          </p:cNvPr>
          <p:cNvSpPr txBox="1"/>
          <p:nvPr/>
        </p:nvSpPr>
        <p:spPr>
          <a:xfrm>
            <a:off x="648178" y="7289482"/>
            <a:ext cx="4238467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Тех помещение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B10DA45-D603-44EB-AED3-985BF85E3E6C}"/>
              </a:ext>
            </a:extLst>
          </p:cNvPr>
          <p:cNvSpPr txBox="1"/>
          <p:nvPr/>
        </p:nvSpPr>
        <p:spPr>
          <a:xfrm>
            <a:off x="5540831" y="5295900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5</a:t>
            </a:r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5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F30C7C95-32A9-4CC6-B9AA-4DB23B6E82B1}"/>
              </a:ext>
            </a:extLst>
          </p:cNvPr>
          <p:cNvCxnSpPr>
            <a:cxnSpLocks/>
          </p:cNvCxnSpPr>
          <p:nvPr/>
        </p:nvCxnSpPr>
        <p:spPr>
          <a:xfrm>
            <a:off x="726965" y="8473026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30343" y="6068232"/>
            <a:ext cx="123600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Тамбур </a:t>
            </a:r>
          </a:p>
        </p:txBody>
      </p:sp>
      <p:sp>
        <p:nvSpPr>
          <p:cNvPr id="67" name="object 18">
            <a:extLst>
              <a:ext uri="{FF2B5EF4-FFF2-40B4-BE49-F238E27FC236}">
                <a16:creationId xmlns="" xmlns:a16="http://schemas.microsoft.com/office/drawing/2014/main" id="{106F2309-98CE-43A8-B71D-35502551B1A6}"/>
              </a:ext>
            </a:extLst>
          </p:cNvPr>
          <p:cNvSpPr/>
          <p:nvPr/>
        </p:nvSpPr>
        <p:spPr>
          <a:xfrm>
            <a:off x="705117" y="3943727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EB788A2-FD66-48E0-9993-49A26E606E21}"/>
              </a:ext>
            </a:extLst>
          </p:cNvPr>
          <p:cNvSpPr txBox="1"/>
          <p:nvPr/>
        </p:nvSpPr>
        <p:spPr>
          <a:xfrm>
            <a:off x="639111" y="4963622"/>
            <a:ext cx="4795082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Терраса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EB4E027-1A43-4B07-B773-E7412D3B0655}"/>
              </a:ext>
            </a:extLst>
          </p:cNvPr>
          <p:cNvSpPr txBox="1"/>
          <p:nvPr/>
        </p:nvSpPr>
        <p:spPr>
          <a:xfrm>
            <a:off x="639111" y="8590898"/>
            <a:ext cx="4803063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С/у 2 </a:t>
            </a:r>
            <a:endParaRPr lang="ru-RU" sz="1074" dirty="0">
              <a:solidFill>
                <a:srgbClr val="333333"/>
              </a:solidFill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9CC7192B-2017-4C9D-BAFF-F921F08591C9}"/>
              </a:ext>
            </a:extLst>
          </p:cNvPr>
          <p:cNvCxnSpPr>
            <a:cxnSpLocks/>
          </p:cNvCxnSpPr>
          <p:nvPr/>
        </p:nvCxnSpPr>
        <p:spPr>
          <a:xfrm>
            <a:off x="705113" y="5253933"/>
            <a:ext cx="622452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C58DDD7E-78CE-46A8-8A1B-0F8EBF426EE5}"/>
              </a:ext>
            </a:extLst>
          </p:cNvPr>
          <p:cNvCxnSpPr>
            <a:cxnSpLocks/>
          </p:cNvCxnSpPr>
          <p:nvPr/>
        </p:nvCxnSpPr>
        <p:spPr>
          <a:xfrm>
            <a:off x="693132" y="8944385"/>
            <a:ext cx="6236508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FA19E94-534F-4414-ABCD-E80D5FBDE709}"/>
              </a:ext>
            </a:extLst>
          </p:cNvPr>
          <p:cNvSpPr txBox="1"/>
          <p:nvPr/>
        </p:nvSpPr>
        <p:spPr>
          <a:xfrm>
            <a:off x="5540831" y="7277100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6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38401C9-FA25-41C2-BD93-3E23704B8F90}"/>
              </a:ext>
            </a:extLst>
          </p:cNvPr>
          <p:cNvSpPr txBox="1"/>
          <p:nvPr/>
        </p:nvSpPr>
        <p:spPr>
          <a:xfrm>
            <a:off x="5390422" y="7685901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16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33406" y="60579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7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188BD7D-0F36-4FAA-A33D-69F7FBDB9BE2}"/>
              </a:ext>
            </a:extLst>
          </p:cNvPr>
          <p:cNvSpPr txBox="1"/>
          <p:nvPr/>
        </p:nvSpPr>
        <p:spPr>
          <a:xfrm>
            <a:off x="5431986" y="68961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4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F3C6C57-BDE4-48E3-A96F-7786133AC97D}"/>
              </a:ext>
            </a:extLst>
          </p:cNvPr>
          <p:cNvSpPr txBox="1"/>
          <p:nvPr/>
        </p:nvSpPr>
        <p:spPr>
          <a:xfrm>
            <a:off x="5421798" y="81153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16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279AE6F-2027-409A-95B8-E434AE8D36D4}"/>
              </a:ext>
            </a:extLst>
          </p:cNvPr>
          <p:cNvSpPr txBox="1"/>
          <p:nvPr/>
        </p:nvSpPr>
        <p:spPr>
          <a:xfrm>
            <a:off x="5421798" y="4962528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6</a:t>
            </a:r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4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8ECD350-918A-4693-8380-865E5D325B8E}"/>
              </a:ext>
            </a:extLst>
          </p:cNvPr>
          <p:cNvSpPr txBox="1"/>
          <p:nvPr/>
        </p:nvSpPr>
        <p:spPr>
          <a:xfrm>
            <a:off x="5438724" y="857250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5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="" xmlns:a16="http://schemas.microsoft.com/office/drawing/2014/main" id="{8FFEB972-CFF3-4F97-AA2F-26CF80AEEC94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="" xmlns:a16="http://schemas.microsoft.com/office/drawing/2014/main" id="{CBE97EEE-0586-4638-8B13-266C47468A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0DBAD4D3-5CC7-4119-A1B1-51A98688304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49ACDF0F-5C70-4DEE-B568-5B6FBB454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C168225-B1F6-4580-A21D-37DD3BD34F62}"/>
              </a:ext>
            </a:extLst>
          </p:cNvPr>
          <p:cNvSpPr txBox="1"/>
          <p:nvPr/>
        </p:nvSpPr>
        <p:spPr>
          <a:xfrm>
            <a:off x="639111" y="5691035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Крыльцо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6003742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B10DA45-D603-44EB-AED3-985BF85E3E6C}"/>
              </a:ext>
            </a:extLst>
          </p:cNvPr>
          <p:cNvSpPr txBox="1"/>
          <p:nvPr/>
        </p:nvSpPr>
        <p:spPr>
          <a:xfrm>
            <a:off x="5540831" y="5676900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15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709126" y="6819900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42400" y="6473604"/>
            <a:ext cx="123600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Холл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45463" y="6463272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13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59" name="object 7">
            <a:extLst>
              <a:ext uri="{FF2B5EF4-FFF2-40B4-BE49-F238E27FC236}">
                <a16:creationId xmlns=""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«Вереск»</a:t>
            </a:r>
            <a:endParaRPr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99" y="809999"/>
            <a:ext cx="6480175" cy="522579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8224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435"/>
              </a:spcBef>
            </a:pPr>
            <a:endParaRPr sz="22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450" y="383083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250" y="2435216"/>
            <a:ext cx="1846907" cy="4565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</a:rPr>
              <a:t>* Сруб</a:t>
            </a:r>
            <a:endParaRPr lang="ru-RU" sz="1400" dirty="0">
              <a:latin typeface="Montserrat Light"/>
            </a:endParaRPr>
          </a:p>
          <a:p>
            <a:pPr marL="12700">
              <a:spcBef>
                <a:spcPts val="100"/>
              </a:spcBef>
            </a:pPr>
            <a:endParaRPr lang="ru-RU" sz="1400" spc="-10" dirty="0">
              <a:latin typeface="Montserrat Light"/>
              <a:cs typeface="Montserrat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7050" y="2435247"/>
            <a:ext cx="3110255" cy="10900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/>
              <a:t>По технологии Канадская рубка, конструкция террасы выполнена по технологии </a:t>
            </a:r>
            <a:r>
              <a:rPr lang="ru-RU" sz="1400" b="1" dirty="0" err="1"/>
              <a:t>Post&amp;Beam</a:t>
            </a:r>
            <a:r>
              <a:rPr lang="ru-RU" sz="1400" b="1" dirty="0"/>
              <a:t>, подкладочный брус из лиственницы 200х200мм</a:t>
            </a:r>
            <a:r>
              <a:rPr lang="ru-RU" sz="1400" b="1" dirty="0">
                <a:latin typeface="Montserrat Light"/>
              </a:rPr>
              <a:t> </a:t>
            </a:r>
            <a:endParaRPr lang="ru-RU" sz="1400" b="1" dirty="0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5551" y="3997708"/>
            <a:ext cx="3242304" cy="17620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solidFill>
                  <a:srgbClr val="000000"/>
                </a:solidFill>
                <a:latin typeface="Montserrat Light"/>
              </a:rPr>
              <a:t>Сруб</a:t>
            </a:r>
            <a:r>
              <a:rPr lang="ru-RU" sz="1400" b="1" dirty="0">
                <a:latin typeface="Montserrat Light"/>
              </a:rPr>
              <a:t> +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теплая и холодная кровля, межэтажное перекрытие, шлифовка наружных бревенчатых стен, окна и уличные двери, чистовая отделка стен и потолков, </a:t>
            </a:r>
          </a:p>
          <a:p>
            <a:pPr marL="12700" algn="r">
              <a:spcBef>
                <a:spcPts val="100"/>
              </a:spcBef>
            </a:pPr>
            <a:r>
              <a:rPr lang="ru-RU" sz="1400" b="1">
                <a:solidFill>
                  <a:srgbClr val="2C2E3E"/>
                </a:solidFill>
                <a:latin typeface="Montserrat Light"/>
                <a:cs typeface="Montserrat"/>
              </a:rPr>
              <a:t>фундамент</a:t>
            </a:r>
            <a:r>
              <a:rPr lang="ru-RU" sz="1400" b="1" dirty="0">
                <a:solidFill>
                  <a:srgbClr val="2C2E3E"/>
                </a:solidFill>
                <a:latin typeface="Montserrat Light"/>
                <a:cs typeface="Montserrat"/>
              </a:rPr>
              <a:t>, ввод коммуникаций в дом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250" y="3994885"/>
            <a:ext cx="1753887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  <a:cs typeface="Montserrat Light"/>
              </a:rPr>
              <a:t>** Теплый контур</a:t>
            </a:r>
            <a:endParaRPr sz="1400" spc="-10" dirty="0">
              <a:latin typeface="Montserrat Light"/>
              <a:cs typeface="Montserrat Light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="" xmlns:a16="http://schemas.microsoft.com/office/drawing/2014/main" id="{E9E8BF34-1A1B-43CF-A8E1-35EF4583E3DE}"/>
              </a:ext>
            </a:extLst>
          </p:cNvPr>
          <p:cNvSpPr txBox="1"/>
          <p:nvPr/>
        </p:nvSpPr>
        <p:spPr>
          <a:xfrm>
            <a:off x="882650" y="894572"/>
            <a:ext cx="2819401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chemeClr val="bg1"/>
                </a:solidFill>
                <a:latin typeface="Montserrat"/>
                <a:cs typeface="Montserrat Light"/>
              </a:rPr>
              <a:t>Комплектации</a:t>
            </a:r>
            <a:endParaRPr sz="2400" b="1" dirty="0">
              <a:solidFill>
                <a:schemeClr val="bg1"/>
              </a:solidFill>
              <a:latin typeface="Montserrat"/>
              <a:cs typeface="Montserrat Light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="" xmlns:a16="http://schemas.microsoft.com/office/drawing/2014/main" id="{25074859-3899-40C2-8546-FE92CF7697D0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="" xmlns:a16="http://schemas.microsoft.com/office/drawing/2014/main" id="{CD49D151-773E-4716-AAFC-E43C9C27BE8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9EBC073E-CE43-4A03-9723-6A3594FF49F9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832EE0C-4028-4D13-BBE6-D57BD0306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Индивидуальный проект «Вереск»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198</Words>
  <Application>Microsoft Office PowerPoint</Application>
  <PresentationFormat>Custom</PresentationFormat>
  <Paragraphs>60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Gotham Pro Black</vt:lpstr>
      <vt:lpstr>Gotham Pro</vt:lpstr>
      <vt:lpstr>Montserrat</vt:lpstr>
      <vt:lpstr>Calibri</vt:lpstr>
      <vt:lpstr>Montserrat Light</vt:lpstr>
      <vt:lpstr>Office Theme</vt:lpstr>
      <vt:lpstr>PowerPoint Presentation</vt:lpstr>
      <vt:lpstr>Описание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Вуокса Вирта</dc:title>
  <dc:creator>Пичуев Сергей Николаевич</dc:creator>
  <cp:lastModifiedBy>Ekaterina</cp:lastModifiedBy>
  <cp:revision>1003</cp:revision>
  <dcterms:created xsi:type="dcterms:W3CDTF">2022-06-07T18:44:34Z</dcterms:created>
  <dcterms:modified xsi:type="dcterms:W3CDTF">2022-07-26T11:58:58Z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